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Ex2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Ex3.xml" ContentType="application/vnd.ms-office.chartex+xml"/>
  <Override PartName="/ppt/charts/style20.xml" ContentType="application/vnd.ms-office.chartstyle+xml"/>
  <Override PartName="/ppt/charts/colors20.xml" ContentType="application/vnd.ms-office.chartcolorstyle+xml"/>
  <Override PartName="/ppt/charts/chart1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Ex4.xml" ContentType="application/vnd.ms-office.chartex+xml"/>
  <Override PartName="/ppt/charts/style26.xml" ContentType="application/vnd.ms-office.chartstyle+xml"/>
  <Override PartName="/ppt/charts/colors26.xml" ContentType="application/vnd.ms-office.chartcolorstyle+xml"/>
  <Override PartName="/ppt/charts/chart2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2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2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Ex5.xml" ContentType="application/vnd.ms-office.chartex+xml"/>
  <Override PartName="/ppt/charts/style32.xml" ContentType="application/vnd.ms-office.chartstyle+xml"/>
  <Override PartName="/ppt/charts/colors32.xml" ContentType="application/vnd.ms-office.chartcolorstyle+xml"/>
  <Override PartName="/ppt/charts/chart28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29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0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1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2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5"/>
  </p:handoutMasterIdLst>
  <p:sldIdLst>
    <p:sldId id="257" r:id="rId2"/>
    <p:sldId id="275" r:id="rId3"/>
    <p:sldId id="260" r:id="rId4"/>
    <p:sldId id="286" r:id="rId5"/>
    <p:sldId id="268" r:id="rId6"/>
    <p:sldId id="287" r:id="rId7"/>
    <p:sldId id="280" r:id="rId8"/>
    <p:sldId id="319" r:id="rId9"/>
    <p:sldId id="289" r:id="rId10"/>
    <p:sldId id="288" r:id="rId11"/>
    <p:sldId id="291" r:id="rId12"/>
    <p:sldId id="292" r:id="rId13"/>
    <p:sldId id="297" r:id="rId14"/>
    <p:sldId id="273" r:id="rId15"/>
    <p:sldId id="298" r:id="rId16"/>
    <p:sldId id="299" r:id="rId17"/>
    <p:sldId id="300" r:id="rId18"/>
    <p:sldId id="321" r:id="rId19"/>
    <p:sldId id="322" r:id="rId20"/>
    <p:sldId id="302" r:id="rId21"/>
    <p:sldId id="303" r:id="rId22"/>
    <p:sldId id="305" r:id="rId23"/>
    <p:sldId id="306" r:id="rId24"/>
    <p:sldId id="307" r:id="rId25"/>
    <p:sldId id="308" r:id="rId26"/>
    <p:sldId id="309" r:id="rId27"/>
    <p:sldId id="310" r:id="rId28"/>
    <p:sldId id="318" r:id="rId29"/>
    <p:sldId id="323" r:id="rId30"/>
    <p:sldId id="312" r:id="rId31"/>
    <p:sldId id="313" r:id="rId32"/>
    <p:sldId id="315" r:id="rId33"/>
    <p:sldId id="316" r:id="rId34"/>
    <p:sldId id="317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7" r:id="rId57"/>
    <p:sldId id="355" r:id="rId58"/>
    <p:sldId id="348" r:id="rId59"/>
    <p:sldId id="349" r:id="rId60"/>
    <p:sldId id="350" r:id="rId61"/>
    <p:sldId id="351" r:id="rId62"/>
    <p:sldId id="352" r:id="rId63"/>
    <p:sldId id="354" r:id="rId6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61616"/>
    <a:srgbClr val="138189"/>
    <a:srgbClr val="14444F"/>
    <a:srgbClr val="009999"/>
    <a:srgbClr val="429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Microsoft_Excel_Worksheet13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package" Target="../embeddings/Microsoft_Excel_Worksheet19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microsoft.com/office/2011/relationships/chartStyle" Target="style26.xml"/><Relationship Id="rId1" Type="http://schemas.openxmlformats.org/officeDocument/2006/relationships/package" Target="../embeddings/Microsoft_Excel_Worksheet25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32.xml"/><Relationship Id="rId2" Type="http://schemas.microsoft.com/office/2011/relationships/chartStyle" Target="style32.xml"/><Relationship Id="rId1" Type="http://schemas.openxmlformats.org/officeDocument/2006/relationships/package" Target="../embeddings/Microsoft_Excel_Worksheet3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89088448047505"/>
          <c:y val="0.14340431288227654"/>
          <c:w val="0.62775974025974024"/>
          <c:h val="0.72412500043806927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по Приморскому краю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787430683918669E-2"/>
                  <c:y val="1.724137540922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F8-4AFA-913C-52641C5510B1}"/>
                </c:ext>
              </c:extLst>
            </c:dLbl>
            <c:dLbl>
              <c:idx val="1"/>
              <c:layout>
                <c:manualLayout>
                  <c:x val="-1.9297402981743733E-2"/>
                  <c:y val="-3.4444059542931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8-4AFA-913C-52641C5510B1}"/>
                </c:ext>
              </c:extLst>
            </c:dLbl>
            <c:dLbl>
              <c:idx val="2"/>
              <c:layout>
                <c:manualLayout>
                  <c:x val="2.9574861367837338E-2"/>
                  <c:y val="-5.747125136409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8-4AFA-913C-52641C5510B1}"/>
                </c:ext>
              </c:extLst>
            </c:dLbl>
            <c:dLbl>
              <c:idx val="3"/>
              <c:layout>
                <c:manualLayout>
                  <c:x val="4.9291435613061331E-3"/>
                  <c:y val="-1.7241375409228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5C-4F86-B0F1-9B8E496BEEBF}"/>
                </c:ext>
              </c:extLst>
            </c:dLbl>
            <c:dLbl>
              <c:idx val="4"/>
              <c:layout>
                <c:manualLayout>
                  <c:x val="-1.2322858903265557E-2"/>
                  <c:y val="-3.448275081845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5C-4F86-B0F1-9B8E496BEEBF}"/>
                </c:ext>
              </c:extLst>
            </c:dLbl>
            <c:dLbl>
              <c:idx val="5"/>
              <c:layout>
                <c:manualLayout>
                  <c:x val="-0.15033887861983986"/>
                  <c:y val="-9.482756475075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87-40EF-A913-CFFB46DAA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ЕПР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959</c:v>
                </c:pt>
                <c:pt idx="1">
                  <c:v>893</c:v>
                </c:pt>
                <c:pt idx="2">
                  <c:v>1054</c:v>
                </c:pt>
                <c:pt idx="3">
                  <c:v>1535</c:v>
                </c:pt>
                <c:pt idx="4">
                  <c:v>1094</c:v>
                </c:pt>
                <c:pt idx="5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8-4AFA-913C-52641C551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8334175"/>
        <c:axId val="1446891967"/>
      </c:radarChart>
      <c:catAx>
        <c:axId val="135833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1967"/>
        <c:crosses val="autoZero"/>
        <c:auto val="1"/>
        <c:lblAlgn val="ctr"/>
        <c:lblOffset val="100"/>
        <c:noMultiLvlLbl val="0"/>
      </c:catAx>
      <c:valAx>
        <c:axId val="1446891967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833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2.5299999999999998</c:v>
                </c:pt>
                <c:pt idx="1">
                  <c:v>29.66</c:v>
                </c:pt>
                <c:pt idx="2">
                  <c:v>45.27</c:v>
                </c:pt>
                <c:pt idx="3">
                  <c:v>22.54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2.8</c:v>
                </c:pt>
                <c:pt idx="1">
                  <c:v>35.049999999999997</c:v>
                </c:pt>
                <c:pt idx="2">
                  <c:v>43.11</c:v>
                </c:pt>
                <c:pt idx="3">
                  <c:v>19.04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20460211747295E-2"/>
          <c:y val="2.3090686580656588E-2"/>
          <c:w val="0.94274952168993975"/>
          <c:h val="0.87206996005311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CB8-4005-9360-4D3E51D340A8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9AC-4E36-A30D-4ADDCB241DE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AC-4E36-A30D-4ADDCB241DE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9AC-4E36-A30D-4ADDCB241D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Лист1!$B$1:$AI$1</c:f>
              <c:strCache>
                <c:ptCount val="3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</c:strCache>
            </c:strRef>
          </c:cat>
          <c:val>
            <c:numRef>
              <c:f>Лист1!$B$2:$AI$2</c:f>
              <c:numCache>
                <c:formatCode>General</c:formatCode>
                <c:ptCount val="34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0.1</c:v>
                </c:pt>
                <c:pt idx="4">
                  <c:v>0</c:v>
                </c:pt>
                <c:pt idx="5">
                  <c:v>0.1</c:v>
                </c:pt>
                <c:pt idx="6">
                  <c:v>0</c:v>
                </c:pt>
                <c:pt idx="7">
                  <c:v>0.3</c:v>
                </c:pt>
                <c:pt idx="8">
                  <c:v>0.3</c:v>
                </c:pt>
                <c:pt idx="9">
                  <c:v>0.6</c:v>
                </c:pt>
                <c:pt idx="10">
                  <c:v>0.7</c:v>
                </c:pt>
                <c:pt idx="11">
                  <c:v>3.7</c:v>
                </c:pt>
                <c:pt idx="12">
                  <c:v>3.1</c:v>
                </c:pt>
                <c:pt idx="13">
                  <c:v>2.6</c:v>
                </c:pt>
                <c:pt idx="14">
                  <c:v>3.1</c:v>
                </c:pt>
                <c:pt idx="15">
                  <c:v>2.4</c:v>
                </c:pt>
                <c:pt idx="16">
                  <c:v>3.8</c:v>
                </c:pt>
                <c:pt idx="17">
                  <c:v>4.5999999999999996</c:v>
                </c:pt>
                <c:pt idx="18">
                  <c:v>5.4</c:v>
                </c:pt>
                <c:pt idx="19">
                  <c:v>6.4</c:v>
                </c:pt>
                <c:pt idx="20">
                  <c:v>6.5</c:v>
                </c:pt>
                <c:pt idx="21">
                  <c:v>6</c:v>
                </c:pt>
                <c:pt idx="22">
                  <c:v>6.8</c:v>
                </c:pt>
                <c:pt idx="23">
                  <c:v>6</c:v>
                </c:pt>
                <c:pt idx="24">
                  <c:v>4.8</c:v>
                </c:pt>
                <c:pt idx="25">
                  <c:v>5.2</c:v>
                </c:pt>
                <c:pt idx="26">
                  <c:v>3.8</c:v>
                </c:pt>
                <c:pt idx="27">
                  <c:v>3.9</c:v>
                </c:pt>
                <c:pt idx="28">
                  <c:v>4</c:v>
                </c:pt>
                <c:pt idx="29">
                  <c:v>4.4000000000000004</c:v>
                </c:pt>
                <c:pt idx="30">
                  <c:v>4.5999999999999996</c:v>
                </c:pt>
                <c:pt idx="31">
                  <c:v>2.7</c:v>
                </c:pt>
                <c:pt idx="32">
                  <c:v>1.6</c:v>
                </c:pt>
                <c:pt idx="3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662861671490386"/>
              <c:y val="0.93025449027491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  <c:pt idx="0">
                  <c:v>46</c:v>
                </c:pt>
                <c:pt idx="1">
                  <c:v>42</c:v>
                </c:pt>
                <c:pt idx="2">
                  <c:v>32</c:v>
                </c:pt>
                <c:pt idx="3">
                  <c:v>46</c:v>
                </c:pt>
                <c:pt idx="4">
                  <c:v>52</c:v>
                </c:pt>
                <c:pt idx="5">
                  <c:v>26</c:v>
                </c:pt>
                <c:pt idx="6">
                  <c:v>30</c:v>
                </c:pt>
                <c:pt idx="7">
                  <c:v>12</c:v>
                </c:pt>
                <c:pt idx="8">
                  <c:v>5.33</c:v>
                </c:pt>
                <c:pt idx="9">
                  <c:v>2.67</c:v>
                </c:pt>
                <c:pt idx="10">
                  <c:v>34</c:v>
                </c:pt>
                <c:pt idx="11">
                  <c:v>4</c:v>
                </c:pt>
                <c:pt idx="12">
                  <c:v>0</c:v>
                </c:pt>
                <c:pt idx="13">
                  <c:v>5.33</c:v>
                </c:pt>
                <c:pt idx="1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  <c:pt idx="0">
                  <c:v>66.45</c:v>
                </c:pt>
                <c:pt idx="1">
                  <c:v>62.46</c:v>
                </c:pt>
                <c:pt idx="2">
                  <c:v>70.290000000000006</c:v>
                </c:pt>
                <c:pt idx="3">
                  <c:v>82.43</c:v>
                </c:pt>
                <c:pt idx="4">
                  <c:v>78.12</c:v>
                </c:pt>
                <c:pt idx="5">
                  <c:v>63.42</c:v>
                </c:pt>
                <c:pt idx="6">
                  <c:v>62.78</c:v>
                </c:pt>
                <c:pt idx="7">
                  <c:v>46.96</c:v>
                </c:pt>
                <c:pt idx="8">
                  <c:v>38.549999999999997</c:v>
                </c:pt>
                <c:pt idx="9">
                  <c:v>31.31</c:v>
                </c:pt>
                <c:pt idx="10">
                  <c:v>59.27</c:v>
                </c:pt>
                <c:pt idx="11">
                  <c:v>34.979999999999997</c:v>
                </c:pt>
                <c:pt idx="12">
                  <c:v>14.7</c:v>
                </c:pt>
                <c:pt idx="13">
                  <c:v>17.04</c:v>
                </c:pt>
                <c:pt idx="14">
                  <c:v>37.22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  <c:pt idx="0">
                  <c:v>85.32</c:v>
                </c:pt>
                <c:pt idx="1">
                  <c:v>84.81</c:v>
                </c:pt>
                <c:pt idx="2">
                  <c:v>77.400000000000006</c:v>
                </c:pt>
                <c:pt idx="3">
                  <c:v>91.95</c:v>
                </c:pt>
                <c:pt idx="4">
                  <c:v>89.22</c:v>
                </c:pt>
                <c:pt idx="5">
                  <c:v>81.69</c:v>
                </c:pt>
                <c:pt idx="6">
                  <c:v>82.6</c:v>
                </c:pt>
                <c:pt idx="7">
                  <c:v>64.81</c:v>
                </c:pt>
                <c:pt idx="8">
                  <c:v>62.86</c:v>
                </c:pt>
                <c:pt idx="9">
                  <c:v>64.680000000000007</c:v>
                </c:pt>
                <c:pt idx="10">
                  <c:v>84.68</c:v>
                </c:pt>
                <c:pt idx="11">
                  <c:v>61.82</c:v>
                </c:pt>
                <c:pt idx="12">
                  <c:v>41.13</c:v>
                </c:pt>
                <c:pt idx="13">
                  <c:v>44.24</c:v>
                </c:pt>
                <c:pt idx="14">
                  <c:v>69.48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  <c:pt idx="0">
                  <c:v>93.24</c:v>
                </c:pt>
                <c:pt idx="1">
                  <c:v>93.53</c:v>
                </c:pt>
                <c:pt idx="2">
                  <c:v>88.82</c:v>
                </c:pt>
                <c:pt idx="3">
                  <c:v>96.47</c:v>
                </c:pt>
                <c:pt idx="4">
                  <c:v>98.24</c:v>
                </c:pt>
                <c:pt idx="5">
                  <c:v>97.65</c:v>
                </c:pt>
                <c:pt idx="6">
                  <c:v>93.82</c:v>
                </c:pt>
                <c:pt idx="7">
                  <c:v>85</c:v>
                </c:pt>
                <c:pt idx="8">
                  <c:v>88.63</c:v>
                </c:pt>
                <c:pt idx="9">
                  <c:v>88.04</c:v>
                </c:pt>
                <c:pt idx="10">
                  <c:v>97.35</c:v>
                </c:pt>
                <c:pt idx="11">
                  <c:v>92.35</c:v>
                </c:pt>
                <c:pt idx="12">
                  <c:v>87.06</c:v>
                </c:pt>
                <c:pt idx="13">
                  <c:v>79.22</c:v>
                </c:pt>
                <c:pt idx="14">
                  <c:v>90.29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Лист1!$A$2:$A$25</c:f>
              <c:strCache>
                <c:ptCount val="24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Дальнереченский МР</c:v>
                </c:pt>
                <c:pt idx="12">
                  <c:v>Михайловский МР</c:v>
                </c:pt>
                <c:pt idx="13">
                  <c:v>Пожарский МО</c:v>
                </c:pt>
                <c:pt idx="14">
                  <c:v>Уссурийский ГО</c:v>
                </c:pt>
                <c:pt idx="15">
                  <c:v>Шкотовский МО</c:v>
                </c:pt>
                <c:pt idx="16">
                  <c:v>Хорольский МО</c:v>
                </c:pt>
                <c:pt idx="17">
                  <c:v>Спасский МР</c:v>
                </c:pt>
                <c:pt idx="18">
                  <c:v>Арсеньевский ГО</c:v>
                </c:pt>
                <c:pt idx="19">
                  <c:v>Пограничный МО</c:v>
                </c:pt>
                <c:pt idx="20">
                  <c:v>Надеждинский МР</c:v>
                </c:pt>
                <c:pt idx="21">
                  <c:v>Хасанский МО</c:v>
                </c:pt>
                <c:pt idx="22">
                  <c:v>Находкинский ГО</c:v>
                </c:pt>
                <c:pt idx="23">
                  <c:v>Приморский край (РП)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1">
                  <c:v>59.870000000000005</c:v>
                </c:pt>
                <c:pt idx="3">
                  <c:v>58.33</c:v>
                </c:pt>
                <c:pt idx="4">
                  <c:v>55</c:v>
                </c:pt>
                <c:pt idx="5">
                  <c:v>0</c:v>
                </c:pt>
                <c:pt idx="6">
                  <c:v>54.55</c:v>
                </c:pt>
                <c:pt idx="8">
                  <c:v>100</c:v>
                </c:pt>
                <c:pt idx="9">
                  <c:v>66.039999999999992</c:v>
                </c:pt>
                <c:pt idx="10">
                  <c:v>53.33</c:v>
                </c:pt>
                <c:pt idx="11">
                  <c:v>70</c:v>
                </c:pt>
                <c:pt idx="12">
                  <c:v>49.25</c:v>
                </c:pt>
                <c:pt idx="13">
                  <c:v>53.269999999999996</c:v>
                </c:pt>
                <c:pt idx="14">
                  <c:v>71.59</c:v>
                </c:pt>
                <c:pt idx="16">
                  <c:v>68.69</c:v>
                </c:pt>
                <c:pt idx="17">
                  <c:v>76.92</c:v>
                </c:pt>
                <c:pt idx="18">
                  <c:v>71.430000000000007</c:v>
                </c:pt>
                <c:pt idx="20">
                  <c:v>50</c:v>
                </c:pt>
                <c:pt idx="21">
                  <c:v>40.629999999999995</c:v>
                </c:pt>
                <c:pt idx="22">
                  <c:v>23.07</c:v>
                </c:pt>
                <c:pt idx="2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Лист1!$A$2:$A$25</c:f>
              <c:strCache>
                <c:ptCount val="24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Дальнереченский МР</c:v>
                </c:pt>
                <c:pt idx="12">
                  <c:v>Михайловский МР</c:v>
                </c:pt>
                <c:pt idx="13">
                  <c:v>Пожарский МО</c:v>
                </c:pt>
                <c:pt idx="14">
                  <c:v>Уссурийский ГО</c:v>
                </c:pt>
                <c:pt idx="15">
                  <c:v>Шкотовский МО</c:v>
                </c:pt>
                <c:pt idx="16">
                  <c:v>Хорольский МО</c:v>
                </c:pt>
                <c:pt idx="17">
                  <c:v>Спасский МР</c:v>
                </c:pt>
                <c:pt idx="18">
                  <c:v>Арсеньевский ГО</c:v>
                </c:pt>
                <c:pt idx="19">
                  <c:v>Пограничный МО</c:v>
                </c:pt>
                <c:pt idx="20">
                  <c:v>Надеждинский МР</c:v>
                </c:pt>
                <c:pt idx="21">
                  <c:v>Хасанский МО</c:v>
                </c:pt>
                <c:pt idx="22">
                  <c:v>Находкинский ГО</c:v>
                </c:pt>
                <c:pt idx="23">
                  <c:v>Приморский край (РП)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  <c:pt idx="1">
                  <c:v>81.25</c:v>
                </c:pt>
                <c:pt idx="3">
                  <c:v>0</c:v>
                </c:pt>
                <c:pt idx="4">
                  <c:v>66.67</c:v>
                </c:pt>
                <c:pt idx="5">
                  <c:v>0</c:v>
                </c:pt>
                <c:pt idx="6">
                  <c:v>66.67</c:v>
                </c:pt>
                <c:pt idx="8">
                  <c:v>100</c:v>
                </c:pt>
                <c:pt idx="9">
                  <c:v>60</c:v>
                </c:pt>
                <c:pt idx="10">
                  <c:v>81.48</c:v>
                </c:pt>
                <c:pt idx="11">
                  <c:v>50</c:v>
                </c:pt>
                <c:pt idx="12">
                  <c:v>35.29</c:v>
                </c:pt>
                <c:pt idx="13">
                  <c:v>58.82</c:v>
                </c:pt>
                <c:pt idx="14">
                  <c:v>73.88</c:v>
                </c:pt>
                <c:pt idx="16">
                  <c:v>78.460000000000008</c:v>
                </c:pt>
                <c:pt idx="17">
                  <c:v>80.960000000000008</c:v>
                </c:pt>
                <c:pt idx="18">
                  <c:v>80.95</c:v>
                </c:pt>
                <c:pt idx="20">
                  <c:v>70</c:v>
                </c:pt>
                <c:pt idx="21">
                  <c:v>75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Лист1!$A$2:$A$25</c:f>
              <c:strCache>
                <c:ptCount val="24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Дальнереченский МР</c:v>
                </c:pt>
                <c:pt idx="12">
                  <c:v>Михайловский МР</c:v>
                </c:pt>
                <c:pt idx="13">
                  <c:v>Пожарский МО</c:v>
                </c:pt>
                <c:pt idx="14">
                  <c:v>Уссурийский ГО</c:v>
                </c:pt>
                <c:pt idx="15">
                  <c:v>Шкотовский МО</c:v>
                </c:pt>
                <c:pt idx="16">
                  <c:v>Хорольский МО</c:v>
                </c:pt>
                <c:pt idx="17">
                  <c:v>Спасский МР</c:v>
                </c:pt>
                <c:pt idx="18">
                  <c:v>Арсеньевский ГО</c:v>
                </c:pt>
                <c:pt idx="19">
                  <c:v>Пограничный МО</c:v>
                </c:pt>
                <c:pt idx="20">
                  <c:v>Надеждинский МР</c:v>
                </c:pt>
                <c:pt idx="21">
                  <c:v>Хасанский МО</c:v>
                </c:pt>
                <c:pt idx="22">
                  <c:v>Находкинский ГО</c:v>
                </c:pt>
                <c:pt idx="23">
                  <c:v>Приморский край (РП)</c:v>
                </c:pt>
              </c:strCache>
            </c:strRef>
          </c:cat>
          <c:val>
            <c:numRef>
              <c:f>Лист1!$D$2:$D$25</c:f>
              <c:numCache>
                <c:formatCode>General</c:formatCode>
                <c:ptCount val="24"/>
                <c:pt idx="1">
                  <c:v>80.22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92.31</c:v>
                </c:pt>
                <c:pt idx="10">
                  <c:v>75</c:v>
                </c:pt>
                <c:pt idx="11">
                  <c:v>81.819999999999993</c:v>
                </c:pt>
                <c:pt idx="12">
                  <c:v>71.8</c:v>
                </c:pt>
                <c:pt idx="13">
                  <c:v>86.67</c:v>
                </c:pt>
                <c:pt idx="14">
                  <c:v>78.599999999999994</c:v>
                </c:pt>
                <c:pt idx="16">
                  <c:v>54.54</c:v>
                </c:pt>
                <c:pt idx="17">
                  <c:v>75</c:v>
                </c:pt>
                <c:pt idx="18">
                  <c:v>80</c:v>
                </c:pt>
                <c:pt idx="20">
                  <c:v>75</c:v>
                </c:pt>
                <c:pt idx="21">
                  <c:v>50</c:v>
                </c:pt>
                <c:pt idx="22">
                  <c:v>0</c:v>
                </c:pt>
                <c:pt idx="23">
                  <c:v>82.61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Лист1!$A$2:$A$25</c:f>
              <c:strCache>
                <c:ptCount val="24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Дальнереченский МР</c:v>
                </c:pt>
                <c:pt idx="12">
                  <c:v>Михайловский МР</c:v>
                </c:pt>
                <c:pt idx="13">
                  <c:v>Пожарский МО</c:v>
                </c:pt>
                <c:pt idx="14">
                  <c:v>Уссурийский ГО</c:v>
                </c:pt>
                <c:pt idx="15">
                  <c:v>Шкотовский МО</c:v>
                </c:pt>
                <c:pt idx="16">
                  <c:v>Хорольский МО</c:v>
                </c:pt>
                <c:pt idx="17">
                  <c:v>Спасский МР</c:v>
                </c:pt>
                <c:pt idx="18">
                  <c:v>Арсеньевский ГО</c:v>
                </c:pt>
                <c:pt idx="19">
                  <c:v>Пограничный МО</c:v>
                </c:pt>
                <c:pt idx="20">
                  <c:v>Надеждинский МР</c:v>
                </c:pt>
                <c:pt idx="21">
                  <c:v>Хасанский МО</c:v>
                </c:pt>
                <c:pt idx="22">
                  <c:v>Находкинский ГО</c:v>
                </c:pt>
                <c:pt idx="23">
                  <c:v>Приморский край (РП)</c:v>
                </c:pt>
              </c:strCache>
            </c:strRef>
          </c:cat>
          <c:val>
            <c:numRef>
              <c:f>Лист1!$E$2:$E$25</c:f>
              <c:numCache>
                <c:formatCode>General</c:formatCode>
                <c:ptCount val="24"/>
                <c:pt idx="0">
                  <c:v>75.75</c:v>
                </c:pt>
                <c:pt idx="1">
                  <c:v>66.28</c:v>
                </c:pt>
                <c:pt idx="2">
                  <c:v>71.430000000000007</c:v>
                </c:pt>
                <c:pt idx="3">
                  <c:v>63.16</c:v>
                </c:pt>
                <c:pt idx="4">
                  <c:v>100</c:v>
                </c:pt>
                <c:pt idx="5">
                  <c:v>0</c:v>
                </c:pt>
                <c:pt idx="6">
                  <c:v>51.72</c:v>
                </c:pt>
                <c:pt idx="7">
                  <c:v>100</c:v>
                </c:pt>
                <c:pt idx="8">
                  <c:v>33.33</c:v>
                </c:pt>
                <c:pt idx="9">
                  <c:v>64</c:v>
                </c:pt>
                <c:pt idx="10">
                  <c:v>40</c:v>
                </c:pt>
                <c:pt idx="11">
                  <c:v>88.23</c:v>
                </c:pt>
                <c:pt idx="12">
                  <c:v>77.78</c:v>
                </c:pt>
                <c:pt idx="13">
                  <c:v>66.67</c:v>
                </c:pt>
                <c:pt idx="14">
                  <c:v>67.56</c:v>
                </c:pt>
                <c:pt idx="15">
                  <c:v>100</c:v>
                </c:pt>
                <c:pt idx="16">
                  <c:v>71.430000000000007</c:v>
                </c:pt>
                <c:pt idx="17">
                  <c:v>80</c:v>
                </c:pt>
                <c:pt idx="18">
                  <c:v>77.27</c:v>
                </c:pt>
                <c:pt idx="19">
                  <c:v>100</c:v>
                </c:pt>
                <c:pt idx="20">
                  <c:v>66.67</c:v>
                </c:pt>
                <c:pt idx="21">
                  <c:v>88.89</c:v>
                </c:pt>
                <c:pt idx="22">
                  <c:v>68.760000000000005</c:v>
                </c:pt>
                <c:pt idx="23">
                  <c:v>83.33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8-4D42-A823-FA7ABF2624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-5400000" vert="horz"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38981768100449E-2"/>
          <c:y val="1.40346679279931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1.1</c:v>
                </c:pt>
                <c:pt idx="1">
                  <c:v>1.2</c:v>
                </c:pt>
                <c:pt idx="2">
                  <c:v>2.1</c:v>
                </c:pt>
                <c:pt idx="3">
                  <c:v>2.2.</c:v>
                </c:pt>
                <c:pt idx="4">
                  <c:v>2.3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6.1</c:v>
                </c:pt>
                <c:pt idx="9">
                  <c:v>6.2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10.1</c:v>
                </c:pt>
                <c:pt idx="14">
                  <c:v>10.2</c:v>
                </c:pt>
                <c:pt idx="15">
                  <c:v>11.1</c:v>
                </c:pt>
                <c:pt idx="16">
                  <c:v>11.2</c:v>
                </c:pt>
                <c:pt idx="17">
                  <c:v>12.1</c:v>
                </c:pt>
                <c:pt idx="18">
                  <c:v>12.2</c:v>
                </c:pt>
                <c:pt idx="19">
                  <c:v>12.3</c:v>
                </c:pt>
                <c:pt idx="20">
                  <c:v>13</c:v>
                </c:pt>
                <c:pt idx="21">
                  <c:v>14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85.56</c:v>
                </c:pt>
                <c:pt idx="1">
                  <c:v>62.38</c:v>
                </c:pt>
                <c:pt idx="2">
                  <c:v>83.94</c:v>
                </c:pt>
                <c:pt idx="3">
                  <c:v>80.34</c:v>
                </c:pt>
                <c:pt idx="4">
                  <c:v>52.23</c:v>
                </c:pt>
                <c:pt idx="5">
                  <c:v>78.319999999999993</c:v>
                </c:pt>
                <c:pt idx="6">
                  <c:v>71.33</c:v>
                </c:pt>
                <c:pt idx="7">
                  <c:v>66.44</c:v>
                </c:pt>
                <c:pt idx="8">
                  <c:v>76.33</c:v>
                </c:pt>
                <c:pt idx="9">
                  <c:v>75.94</c:v>
                </c:pt>
                <c:pt idx="10">
                  <c:v>72.08</c:v>
                </c:pt>
                <c:pt idx="11">
                  <c:v>74.02</c:v>
                </c:pt>
                <c:pt idx="12">
                  <c:v>74.790000000000006</c:v>
                </c:pt>
                <c:pt idx="13">
                  <c:v>83.4</c:v>
                </c:pt>
                <c:pt idx="14">
                  <c:v>89.64</c:v>
                </c:pt>
                <c:pt idx="15">
                  <c:v>69.069999999999993</c:v>
                </c:pt>
                <c:pt idx="16">
                  <c:v>46.88</c:v>
                </c:pt>
                <c:pt idx="17">
                  <c:v>55.89</c:v>
                </c:pt>
                <c:pt idx="18">
                  <c:v>51.52</c:v>
                </c:pt>
                <c:pt idx="19">
                  <c:v>65.77</c:v>
                </c:pt>
                <c:pt idx="20">
                  <c:v>29.45</c:v>
                </c:pt>
                <c:pt idx="21">
                  <c:v>56.77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layout>
                <c:manualLayout>
                  <c:x val="4.4705224923162687E-3"/>
                  <c:y val="-4.7114252061248524E-3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7F-44AA-ABBE-8FAAC2BE00BF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layout>
                <c:manualLayout>
                  <c:x val="5.5881531153953619E-3"/>
                  <c:y val="4.318756548303601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7F-44AA-ABBE-8FAAC2BE00BF}"/>
                </c:ext>
              </c:extLst>
            </c:dLbl>
            <c:dLbl>
              <c:idx val="5"/>
              <c:layout>
                <c:manualLayout>
                  <c:x val="3.35289186923721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7F-44AA-ABBE-8FAAC2BE00BF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layout>
                <c:manualLayout>
                  <c:x val="6.7057837384744343E-3"/>
                  <c:y val="-4.71142520612485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7F-44AA-ABBE-8FAAC2BE00BF}"/>
                </c:ext>
              </c:extLst>
            </c:dLbl>
            <c:dLbl>
              <c:idx val="8"/>
              <c:layout>
                <c:manualLayout>
                  <c:x val="7.8234143615535066E-3"/>
                  <c:y val="-4.71142520612483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7F-44AA-ABBE-8FAAC2BE00BF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layout>
                <c:manualLayout>
                  <c:x val="2.2352612461581448E-3"/>
                  <c:y val="0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DE-4F58-A27A-6DF26D99CBE8}"/>
                </c:ext>
              </c:extLst>
            </c:dLbl>
            <c:dLbl>
              <c:idx val="14"/>
              <c:layout>
                <c:manualLayout>
                  <c:x val="3.3528918692372171E-3"/>
                  <c:y val="0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7F-44AA-ABBE-8FAAC2BE00BF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layout>
                <c:manualLayout>
                  <c:x val="3.3528918692372171E-3"/>
                  <c:y val="9.42285041224970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7F-44AA-ABBE-8FAAC2BE00BF}"/>
                </c:ext>
              </c:extLst>
            </c:dLbl>
            <c:dLbl>
              <c:idx val="17"/>
              <c:layout>
                <c:manualLayout>
                  <c:x val="2.235261246158144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7F-44AA-ABBE-8FAAC2BE00BF}"/>
                </c:ext>
              </c:extLst>
            </c:dLbl>
            <c:dLbl>
              <c:idx val="18"/>
              <c:layout>
                <c:manualLayout>
                  <c:x val="8.941044984632579E-3"/>
                  <c:y val="0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7F-44AA-ABBE-8FAAC2BE00BF}"/>
                </c:ext>
              </c:extLst>
            </c:dLbl>
            <c:dLbl>
              <c:idx val="19"/>
              <c:layout>
                <c:manualLayout>
                  <c:x val="8.941044984632579E-3"/>
                  <c:y val="-4.7114252061248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7F-44AA-ABBE-8FAAC2BE00BF}"/>
                </c:ext>
              </c:extLst>
            </c:dLbl>
            <c:dLbl>
              <c:idx val="20"/>
              <c:layout>
                <c:manualLayout>
                  <c:x val="6.7057837384744343E-3"/>
                  <c:y val="0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7F-44AA-ABBE-8FAAC2BE00BF}"/>
                </c:ext>
              </c:extLst>
            </c:dLbl>
            <c:dLbl>
              <c:idx val="21"/>
              <c:layout>
                <c:manualLayout>
                  <c:x val="6.7057837384744343E-3"/>
                  <c:y val="-4.3187565483036018E-17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7F-44AA-ABBE-8FAAC2BE00BF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1.1</c:v>
                </c:pt>
                <c:pt idx="1">
                  <c:v>1.2</c:v>
                </c:pt>
                <c:pt idx="2">
                  <c:v>2.1</c:v>
                </c:pt>
                <c:pt idx="3">
                  <c:v>2.2.</c:v>
                </c:pt>
                <c:pt idx="4">
                  <c:v>2.3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6.1</c:v>
                </c:pt>
                <c:pt idx="9">
                  <c:v>6.2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10.1</c:v>
                </c:pt>
                <c:pt idx="14">
                  <c:v>10.2</c:v>
                </c:pt>
                <c:pt idx="15">
                  <c:v>11.1</c:v>
                </c:pt>
                <c:pt idx="16">
                  <c:v>11.2</c:v>
                </c:pt>
                <c:pt idx="17">
                  <c:v>12.1</c:v>
                </c:pt>
                <c:pt idx="18">
                  <c:v>12.2</c:v>
                </c:pt>
                <c:pt idx="19">
                  <c:v>12.3</c:v>
                </c:pt>
                <c:pt idx="20">
                  <c:v>13</c:v>
                </c:pt>
                <c:pt idx="21">
                  <c:v>14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84.06</c:v>
                </c:pt>
                <c:pt idx="1">
                  <c:v>59.01</c:v>
                </c:pt>
                <c:pt idx="2">
                  <c:v>84.39</c:v>
                </c:pt>
                <c:pt idx="3">
                  <c:v>76.52</c:v>
                </c:pt>
                <c:pt idx="4">
                  <c:v>46.06</c:v>
                </c:pt>
                <c:pt idx="5">
                  <c:v>74.290000000000006</c:v>
                </c:pt>
                <c:pt idx="6">
                  <c:v>67.739999999999995</c:v>
                </c:pt>
                <c:pt idx="7">
                  <c:v>64.849999999999994</c:v>
                </c:pt>
                <c:pt idx="8">
                  <c:v>75.239999999999995</c:v>
                </c:pt>
                <c:pt idx="9">
                  <c:v>73.150000000000006</c:v>
                </c:pt>
                <c:pt idx="10">
                  <c:v>66.7</c:v>
                </c:pt>
                <c:pt idx="11">
                  <c:v>72.3</c:v>
                </c:pt>
                <c:pt idx="12">
                  <c:v>70.02</c:v>
                </c:pt>
                <c:pt idx="13">
                  <c:v>83.4</c:v>
                </c:pt>
                <c:pt idx="14">
                  <c:v>87.86</c:v>
                </c:pt>
                <c:pt idx="15">
                  <c:v>65.459999999999994</c:v>
                </c:pt>
                <c:pt idx="16">
                  <c:v>43.98</c:v>
                </c:pt>
                <c:pt idx="17">
                  <c:v>51.04</c:v>
                </c:pt>
                <c:pt idx="18">
                  <c:v>45.83</c:v>
                </c:pt>
                <c:pt idx="19">
                  <c:v>59.68</c:v>
                </c:pt>
                <c:pt idx="20">
                  <c:v>26.31</c:v>
                </c:pt>
                <c:pt idx="21">
                  <c:v>49.67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2.06</c:v>
                </c:pt>
                <c:pt idx="1">
                  <c:v>22.53</c:v>
                </c:pt>
                <c:pt idx="2">
                  <c:v>46.86</c:v>
                </c:pt>
                <c:pt idx="3">
                  <c:v>28.55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3.32</c:v>
                </c:pt>
                <c:pt idx="1">
                  <c:v>28.46</c:v>
                </c:pt>
                <c:pt idx="2">
                  <c:v>47.53</c:v>
                </c:pt>
                <c:pt idx="3">
                  <c:v>20.68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16-4137-9B9D-8E87745620E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16-4137-9B9D-8E87745620E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FB0-41C8-99A7-50ABC217AE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Лист1!$B$1:$AH$1</c:f>
              <c:strCach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strCache>
            </c:strRef>
          </c:cat>
          <c:val>
            <c:numRef>
              <c:f>Лист1!$B$2:$AH$2</c:f>
              <c:numCache>
                <c:formatCode>General</c:formatCode>
                <c:ptCount val="33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0.2</c:v>
                </c:pt>
                <c:pt idx="5">
                  <c:v>0.4</c:v>
                </c:pt>
                <c:pt idx="6">
                  <c:v>0.2</c:v>
                </c:pt>
                <c:pt idx="7">
                  <c:v>0.6</c:v>
                </c:pt>
                <c:pt idx="8">
                  <c:v>0.7</c:v>
                </c:pt>
                <c:pt idx="9">
                  <c:v>0.6</c:v>
                </c:pt>
                <c:pt idx="10">
                  <c:v>0.7</c:v>
                </c:pt>
                <c:pt idx="11">
                  <c:v>4.7</c:v>
                </c:pt>
                <c:pt idx="12">
                  <c:v>3.8</c:v>
                </c:pt>
                <c:pt idx="13">
                  <c:v>2.7</c:v>
                </c:pt>
                <c:pt idx="14">
                  <c:v>3.4</c:v>
                </c:pt>
                <c:pt idx="15">
                  <c:v>4</c:v>
                </c:pt>
                <c:pt idx="16">
                  <c:v>4.3</c:v>
                </c:pt>
                <c:pt idx="17">
                  <c:v>5.6</c:v>
                </c:pt>
                <c:pt idx="18">
                  <c:v>5.8</c:v>
                </c:pt>
                <c:pt idx="19">
                  <c:v>7.9</c:v>
                </c:pt>
                <c:pt idx="20">
                  <c:v>7.7</c:v>
                </c:pt>
                <c:pt idx="21">
                  <c:v>8</c:v>
                </c:pt>
                <c:pt idx="22">
                  <c:v>6.2</c:v>
                </c:pt>
                <c:pt idx="23">
                  <c:v>6.4</c:v>
                </c:pt>
                <c:pt idx="24">
                  <c:v>5.7</c:v>
                </c:pt>
                <c:pt idx="25">
                  <c:v>4.4000000000000004</c:v>
                </c:pt>
                <c:pt idx="26">
                  <c:v>4.8</c:v>
                </c:pt>
                <c:pt idx="27">
                  <c:v>4.4000000000000004</c:v>
                </c:pt>
                <c:pt idx="28">
                  <c:v>2.8</c:v>
                </c:pt>
                <c:pt idx="29">
                  <c:v>1.9</c:v>
                </c:pt>
                <c:pt idx="30">
                  <c:v>1</c:v>
                </c:pt>
                <c:pt idx="31">
                  <c:v>0.9</c:v>
                </c:pt>
                <c:pt idx="3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Лист1!$B$1:$W$1</c:f>
              <c:strCache>
                <c:ptCount val="22"/>
                <c:pt idx="0">
                  <c:v>1,1</c:v>
                </c:pt>
                <c:pt idx="1">
                  <c:v>1,2</c:v>
                </c:pt>
                <c:pt idx="2">
                  <c:v>2,1</c:v>
                </c:pt>
                <c:pt idx="3">
                  <c:v>2,2</c:v>
                </c:pt>
                <c:pt idx="4">
                  <c:v>2,3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6,1</c:v>
                </c:pt>
                <c:pt idx="9">
                  <c:v>6,2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10,1</c:v>
                </c:pt>
                <c:pt idx="14">
                  <c:v>10,2</c:v>
                </c:pt>
                <c:pt idx="15">
                  <c:v>11,1</c:v>
                </c:pt>
                <c:pt idx="16">
                  <c:v>11,2</c:v>
                </c:pt>
                <c:pt idx="17">
                  <c:v>12,1</c:v>
                </c:pt>
                <c:pt idx="18">
                  <c:v>12,2</c:v>
                </c:pt>
                <c:pt idx="19">
                  <c:v>12,3</c:v>
                </c:pt>
                <c:pt idx="20">
                  <c:v>13</c:v>
                </c:pt>
                <c:pt idx="21">
                  <c:v>14</c:v>
                </c:pt>
              </c:strCache>
            </c:strRef>
          </c:cat>
          <c:val>
            <c:numRef>
              <c:f>Лист1!$B$2:$W$2</c:f>
              <c:numCache>
                <c:formatCode>General</c:formatCode>
                <c:ptCount val="22"/>
                <c:pt idx="0">
                  <c:v>57.14</c:v>
                </c:pt>
                <c:pt idx="1">
                  <c:v>31.43</c:v>
                </c:pt>
                <c:pt idx="2">
                  <c:v>62.86</c:v>
                </c:pt>
                <c:pt idx="3">
                  <c:v>42.86</c:v>
                </c:pt>
                <c:pt idx="4">
                  <c:v>18.57</c:v>
                </c:pt>
                <c:pt idx="5">
                  <c:v>51.43</c:v>
                </c:pt>
                <c:pt idx="6">
                  <c:v>25.71</c:v>
                </c:pt>
                <c:pt idx="7">
                  <c:v>21.43</c:v>
                </c:pt>
                <c:pt idx="8">
                  <c:v>25.71</c:v>
                </c:pt>
                <c:pt idx="9">
                  <c:v>31.43</c:v>
                </c:pt>
                <c:pt idx="10">
                  <c:v>20</c:v>
                </c:pt>
                <c:pt idx="11">
                  <c:v>28.57</c:v>
                </c:pt>
                <c:pt idx="12">
                  <c:v>10</c:v>
                </c:pt>
                <c:pt idx="13">
                  <c:v>42.86</c:v>
                </c:pt>
                <c:pt idx="14">
                  <c:v>60</c:v>
                </c:pt>
                <c:pt idx="15">
                  <c:v>2.86</c:v>
                </c:pt>
                <c:pt idx="16">
                  <c:v>1.43</c:v>
                </c:pt>
                <c:pt idx="17">
                  <c:v>0</c:v>
                </c:pt>
                <c:pt idx="18">
                  <c:v>2.86</c:v>
                </c:pt>
                <c:pt idx="19">
                  <c:v>8.57</c:v>
                </c:pt>
                <c:pt idx="20">
                  <c:v>2.86</c:v>
                </c:pt>
                <c:pt idx="2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Лист1!$B$1:$W$1</c:f>
              <c:strCache>
                <c:ptCount val="22"/>
                <c:pt idx="0">
                  <c:v>1,1</c:v>
                </c:pt>
                <c:pt idx="1">
                  <c:v>1,2</c:v>
                </c:pt>
                <c:pt idx="2">
                  <c:v>2,1</c:v>
                </c:pt>
                <c:pt idx="3">
                  <c:v>2,2</c:v>
                </c:pt>
                <c:pt idx="4">
                  <c:v>2,3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6,1</c:v>
                </c:pt>
                <c:pt idx="9">
                  <c:v>6,2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10,1</c:v>
                </c:pt>
                <c:pt idx="14">
                  <c:v>10,2</c:v>
                </c:pt>
                <c:pt idx="15">
                  <c:v>11,1</c:v>
                </c:pt>
                <c:pt idx="16">
                  <c:v>11,2</c:v>
                </c:pt>
                <c:pt idx="17">
                  <c:v>12,1</c:v>
                </c:pt>
                <c:pt idx="18">
                  <c:v>12,2</c:v>
                </c:pt>
                <c:pt idx="19">
                  <c:v>12,3</c:v>
                </c:pt>
                <c:pt idx="20">
                  <c:v>13</c:v>
                </c:pt>
                <c:pt idx="21">
                  <c:v>14</c:v>
                </c:pt>
              </c:strCache>
            </c:strRef>
          </c:cat>
          <c:val>
            <c:numRef>
              <c:f>Лист1!$B$3:$W$3</c:f>
              <c:numCache>
                <c:formatCode>General</c:formatCode>
                <c:ptCount val="22"/>
                <c:pt idx="0">
                  <c:v>73</c:v>
                </c:pt>
                <c:pt idx="1">
                  <c:v>45.33</c:v>
                </c:pt>
                <c:pt idx="2">
                  <c:v>73.5</c:v>
                </c:pt>
                <c:pt idx="3">
                  <c:v>63.67</c:v>
                </c:pt>
                <c:pt idx="4">
                  <c:v>23.5</c:v>
                </c:pt>
                <c:pt idx="5">
                  <c:v>61.67</c:v>
                </c:pt>
                <c:pt idx="6">
                  <c:v>63.67</c:v>
                </c:pt>
                <c:pt idx="7">
                  <c:v>46.17</c:v>
                </c:pt>
                <c:pt idx="8">
                  <c:v>58</c:v>
                </c:pt>
                <c:pt idx="9">
                  <c:v>59.33</c:v>
                </c:pt>
                <c:pt idx="10">
                  <c:v>49.33</c:v>
                </c:pt>
                <c:pt idx="11">
                  <c:v>51.33</c:v>
                </c:pt>
                <c:pt idx="12">
                  <c:v>50.5</c:v>
                </c:pt>
                <c:pt idx="13">
                  <c:v>69.67</c:v>
                </c:pt>
                <c:pt idx="14">
                  <c:v>78.33</c:v>
                </c:pt>
                <c:pt idx="15">
                  <c:v>42.67</c:v>
                </c:pt>
                <c:pt idx="16">
                  <c:v>17.5</c:v>
                </c:pt>
                <c:pt idx="17">
                  <c:v>23.33</c:v>
                </c:pt>
                <c:pt idx="18">
                  <c:v>19.670000000000002</c:v>
                </c:pt>
                <c:pt idx="19">
                  <c:v>32</c:v>
                </c:pt>
                <c:pt idx="20">
                  <c:v>10.11</c:v>
                </c:pt>
                <c:pt idx="21">
                  <c:v>30.17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Лист1!$B$1:$W$1</c:f>
              <c:strCache>
                <c:ptCount val="22"/>
                <c:pt idx="0">
                  <c:v>1,1</c:v>
                </c:pt>
                <c:pt idx="1">
                  <c:v>1,2</c:v>
                </c:pt>
                <c:pt idx="2">
                  <c:v>2,1</c:v>
                </c:pt>
                <c:pt idx="3">
                  <c:v>2,2</c:v>
                </c:pt>
                <c:pt idx="4">
                  <c:v>2,3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6,1</c:v>
                </c:pt>
                <c:pt idx="9">
                  <c:v>6,2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10,1</c:v>
                </c:pt>
                <c:pt idx="14">
                  <c:v>10,2</c:v>
                </c:pt>
                <c:pt idx="15">
                  <c:v>11,1</c:v>
                </c:pt>
                <c:pt idx="16">
                  <c:v>11,2</c:v>
                </c:pt>
                <c:pt idx="17">
                  <c:v>12,1</c:v>
                </c:pt>
                <c:pt idx="18">
                  <c:v>12,2</c:v>
                </c:pt>
                <c:pt idx="19">
                  <c:v>12,3</c:v>
                </c:pt>
                <c:pt idx="20">
                  <c:v>13</c:v>
                </c:pt>
                <c:pt idx="21">
                  <c:v>14</c:v>
                </c:pt>
              </c:strCache>
            </c:strRef>
          </c:cat>
          <c:val>
            <c:numRef>
              <c:f>Лист1!$B$4:$W$4</c:f>
              <c:numCache>
                <c:formatCode>General</c:formatCode>
                <c:ptCount val="22"/>
                <c:pt idx="0">
                  <c:v>87.82</c:v>
                </c:pt>
                <c:pt idx="1">
                  <c:v>60.28</c:v>
                </c:pt>
                <c:pt idx="2">
                  <c:v>87.23</c:v>
                </c:pt>
                <c:pt idx="3">
                  <c:v>79.44</c:v>
                </c:pt>
                <c:pt idx="4">
                  <c:v>49.3</c:v>
                </c:pt>
                <c:pt idx="5">
                  <c:v>77.05</c:v>
                </c:pt>
                <c:pt idx="6">
                  <c:v>67.47</c:v>
                </c:pt>
                <c:pt idx="7">
                  <c:v>68.16</c:v>
                </c:pt>
                <c:pt idx="8">
                  <c:v>80.239999999999995</c:v>
                </c:pt>
                <c:pt idx="9">
                  <c:v>77.45</c:v>
                </c:pt>
                <c:pt idx="10">
                  <c:v>70.36</c:v>
                </c:pt>
                <c:pt idx="11">
                  <c:v>79.84</c:v>
                </c:pt>
                <c:pt idx="12">
                  <c:v>75.95</c:v>
                </c:pt>
                <c:pt idx="13">
                  <c:v>88.42</c:v>
                </c:pt>
                <c:pt idx="14">
                  <c:v>91.62</c:v>
                </c:pt>
                <c:pt idx="15">
                  <c:v>71.66</c:v>
                </c:pt>
                <c:pt idx="16">
                  <c:v>47.9</c:v>
                </c:pt>
                <c:pt idx="17">
                  <c:v>57.29</c:v>
                </c:pt>
                <c:pt idx="18">
                  <c:v>51.3</c:v>
                </c:pt>
                <c:pt idx="19">
                  <c:v>66.67</c:v>
                </c:pt>
                <c:pt idx="20">
                  <c:v>24.82</c:v>
                </c:pt>
                <c:pt idx="21">
                  <c:v>50.8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Лист1!$B$1:$W$1</c:f>
              <c:strCache>
                <c:ptCount val="22"/>
                <c:pt idx="0">
                  <c:v>1,1</c:v>
                </c:pt>
                <c:pt idx="1">
                  <c:v>1,2</c:v>
                </c:pt>
                <c:pt idx="2">
                  <c:v>2,1</c:v>
                </c:pt>
                <c:pt idx="3">
                  <c:v>2,2</c:v>
                </c:pt>
                <c:pt idx="4">
                  <c:v>2,3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6,1</c:v>
                </c:pt>
                <c:pt idx="9">
                  <c:v>6,2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10,1</c:v>
                </c:pt>
                <c:pt idx="14">
                  <c:v>10,2</c:v>
                </c:pt>
                <c:pt idx="15">
                  <c:v>11,1</c:v>
                </c:pt>
                <c:pt idx="16">
                  <c:v>11,2</c:v>
                </c:pt>
                <c:pt idx="17">
                  <c:v>12,1</c:v>
                </c:pt>
                <c:pt idx="18">
                  <c:v>12,2</c:v>
                </c:pt>
                <c:pt idx="19">
                  <c:v>12,3</c:v>
                </c:pt>
                <c:pt idx="20">
                  <c:v>13</c:v>
                </c:pt>
                <c:pt idx="21">
                  <c:v>14</c:v>
                </c:pt>
              </c:strCache>
            </c:strRef>
          </c:cat>
          <c:val>
            <c:numRef>
              <c:f>Лист1!$B$5:$W$5</c:f>
              <c:numCache>
                <c:formatCode>General</c:formatCode>
                <c:ptCount val="22"/>
                <c:pt idx="0">
                  <c:v>94.95</c:v>
                </c:pt>
                <c:pt idx="1">
                  <c:v>79.36</c:v>
                </c:pt>
                <c:pt idx="2">
                  <c:v>96.33</c:v>
                </c:pt>
                <c:pt idx="3">
                  <c:v>92.89</c:v>
                </c:pt>
                <c:pt idx="4">
                  <c:v>74.08</c:v>
                </c:pt>
                <c:pt idx="5">
                  <c:v>88.99</c:v>
                </c:pt>
                <c:pt idx="6">
                  <c:v>80.73</c:v>
                </c:pt>
                <c:pt idx="7">
                  <c:v>89.91</c:v>
                </c:pt>
                <c:pt idx="8">
                  <c:v>95.41</c:v>
                </c:pt>
                <c:pt idx="9">
                  <c:v>88.99</c:v>
                </c:pt>
                <c:pt idx="10">
                  <c:v>89.68</c:v>
                </c:pt>
                <c:pt idx="11">
                  <c:v>90.83</c:v>
                </c:pt>
                <c:pt idx="12">
                  <c:v>92.89</c:v>
                </c:pt>
                <c:pt idx="13">
                  <c:v>97.25</c:v>
                </c:pt>
                <c:pt idx="14">
                  <c:v>96.79</c:v>
                </c:pt>
                <c:pt idx="15">
                  <c:v>92.66</c:v>
                </c:pt>
                <c:pt idx="16">
                  <c:v>78.209999999999994</c:v>
                </c:pt>
                <c:pt idx="17">
                  <c:v>83.03</c:v>
                </c:pt>
                <c:pt idx="18">
                  <c:v>76.150000000000006</c:v>
                </c:pt>
                <c:pt idx="19">
                  <c:v>89.91</c:v>
                </c:pt>
                <c:pt idx="20">
                  <c:v>55.81</c:v>
                </c:pt>
                <c:pt idx="21">
                  <c:v>80.28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80546608583604E-2"/>
          <c:y val="0.10127458820480974"/>
          <c:w val="0.93391945339141635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Лист1!$A$2:$A$25</c:f>
              <c:strCache>
                <c:ptCount val="24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Кавалеровский МО</c:v>
                </c:pt>
                <c:pt idx="3">
                  <c:v>Партизанский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Октябрьский МО</c:v>
                </c:pt>
                <c:pt idx="7">
                  <c:v>Анучинский МО</c:v>
                </c:pt>
                <c:pt idx="8">
                  <c:v>Ханкайский МО</c:v>
                </c:pt>
                <c:pt idx="9">
                  <c:v>Дальнереченский МР</c:v>
                </c:pt>
                <c:pt idx="10">
                  <c:v>Михайловский МР</c:v>
                </c:pt>
                <c:pt idx="11">
                  <c:v>Пожарский МО</c:v>
                </c:pt>
                <c:pt idx="12">
                  <c:v>Уссурийский ГО</c:v>
                </c:pt>
                <c:pt idx="13">
                  <c:v>Шкотовский МО</c:v>
                </c:pt>
                <c:pt idx="14">
                  <c:v>Кировский МР</c:v>
                </c:pt>
                <c:pt idx="15">
                  <c:v>Хорольский МО</c:v>
                </c:pt>
                <c:pt idx="16">
                  <c:v>Спасский МР</c:v>
                </c:pt>
                <c:pt idx="17">
                  <c:v>Арсеньевский ГО</c:v>
                </c:pt>
                <c:pt idx="18">
                  <c:v>Пограничный МО</c:v>
                </c:pt>
                <c:pt idx="19">
                  <c:v>Надеждинский МР</c:v>
                </c:pt>
                <c:pt idx="20">
                  <c:v>Хасанский МО</c:v>
                </c:pt>
                <c:pt idx="21">
                  <c:v>Находкинский ГО</c:v>
                </c:pt>
                <c:pt idx="22">
                  <c:v>Дальнегорский ГО</c:v>
                </c:pt>
                <c:pt idx="23">
                  <c:v>Приморский край (РП)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1">
                  <c:v>61.480000000000004</c:v>
                </c:pt>
                <c:pt idx="2">
                  <c:v>66.67</c:v>
                </c:pt>
                <c:pt idx="3">
                  <c:v>61.36</c:v>
                </c:pt>
                <c:pt idx="4">
                  <c:v>53.84</c:v>
                </c:pt>
                <c:pt idx="5">
                  <c:v>88.89</c:v>
                </c:pt>
                <c:pt idx="6">
                  <c:v>46.15</c:v>
                </c:pt>
                <c:pt idx="7">
                  <c:v>78.430000000000007</c:v>
                </c:pt>
                <c:pt idx="8">
                  <c:v>52.63</c:v>
                </c:pt>
                <c:pt idx="9">
                  <c:v>71.430000000000007</c:v>
                </c:pt>
                <c:pt idx="10">
                  <c:v>35.130000000000003</c:v>
                </c:pt>
                <c:pt idx="11">
                  <c:v>63.11</c:v>
                </c:pt>
                <c:pt idx="12">
                  <c:v>81.72</c:v>
                </c:pt>
                <c:pt idx="14">
                  <c:v>100</c:v>
                </c:pt>
                <c:pt idx="15">
                  <c:v>44.44</c:v>
                </c:pt>
                <c:pt idx="16">
                  <c:v>96.3</c:v>
                </c:pt>
                <c:pt idx="19">
                  <c:v>50</c:v>
                </c:pt>
                <c:pt idx="20">
                  <c:v>48.79</c:v>
                </c:pt>
                <c:pt idx="21">
                  <c:v>94.74</c:v>
                </c:pt>
                <c:pt idx="23">
                  <c:v>88.24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Лист1!$A$2:$A$25</c:f>
              <c:strCache>
                <c:ptCount val="24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Кавалеровский МО</c:v>
                </c:pt>
                <c:pt idx="3">
                  <c:v>Партизанский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Октябрьский МО</c:v>
                </c:pt>
                <c:pt idx="7">
                  <c:v>Анучинский МО</c:v>
                </c:pt>
                <c:pt idx="8">
                  <c:v>Ханкайский МО</c:v>
                </c:pt>
                <c:pt idx="9">
                  <c:v>Дальнереченский МР</c:v>
                </c:pt>
                <c:pt idx="10">
                  <c:v>Михайловский МР</c:v>
                </c:pt>
                <c:pt idx="11">
                  <c:v>Пожарский МО</c:v>
                </c:pt>
                <c:pt idx="12">
                  <c:v>Уссурийский ГО</c:v>
                </c:pt>
                <c:pt idx="13">
                  <c:v>Шкотовский МО</c:v>
                </c:pt>
                <c:pt idx="14">
                  <c:v>Кировский МР</c:v>
                </c:pt>
                <c:pt idx="15">
                  <c:v>Хорольский МО</c:v>
                </c:pt>
                <c:pt idx="16">
                  <c:v>Спасский МР</c:v>
                </c:pt>
                <c:pt idx="17">
                  <c:v>Арсеньевский ГО</c:v>
                </c:pt>
                <c:pt idx="18">
                  <c:v>Пограничный МО</c:v>
                </c:pt>
                <c:pt idx="19">
                  <c:v>Надеждинский МР</c:v>
                </c:pt>
                <c:pt idx="20">
                  <c:v>Хасанский МО</c:v>
                </c:pt>
                <c:pt idx="21">
                  <c:v>Находкинский ГО</c:v>
                </c:pt>
                <c:pt idx="22">
                  <c:v>Дальнегорский ГО</c:v>
                </c:pt>
                <c:pt idx="23">
                  <c:v>Приморский край (РП)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  <c:pt idx="1">
                  <c:v>76.89</c:v>
                </c:pt>
                <c:pt idx="4">
                  <c:v>66.67</c:v>
                </c:pt>
                <c:pt idx="6">
                  <c:v>100</c:v>
                </c:pt>
                <c:pt idx="7">
                  <c:v>70</c:v>
                </c:pt>
                <c:pt idx="8">
                  <c:v>82.69</c:v>
                </c:pt>
                <c:pt idx="9">
                  <c:v>50</c:v>
                </c:pt>
                <c:pt idx="10">
                  <c:v>43.08</c:v>
                </c:pt>
                <c:pt idx="11">
                  <c:v>51.61</c:v>
                </c:pt>
                <c:pt idx="12">
                  <c:v>77.819999999999993</c:v>
                </c:pt>
                <c:pt idx="14">
                  <c:v>100</c:v>
                </c:pt>
                <c:pt idx="15">
                  <c:v>72.5</c:v>
                </c:pt>
                <c:pt idx="16">
                  <c:v>100</c:v>
                </c:pt>
                <c:pt idx="17">
                  <c:v>85.71</c:v>
                </c:pt>
                <c:pt idx="19">
                  <c:v>66.66</c:v>
                </c:pt>
                <c:pt idx="20">
                  <c:v>58.49</c:v>
                </c:pt>
                <c:pt idx="23">
                  <c:v>67.56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Лист1!$A$2:$A$25</c:f>
              <c:strCache>
                <c:ptCount val="24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Кавалеровский МО</c:v>
                </c:pt>
                <c:pt idx="3">
                  <c:v>Партизанский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Октябрьский МО</c:v>
                </c:pt>
                <c:pt idx="7">
                  <c:v>Анучинский МО</c:v>
                </c:pt>
                <c:pt idx="8">
                  <c:v>Ханкайский МО</c:v>
                </c:pt>
                <c:pt idx="9">
                  <c:v>Дальнереченский МР</c:v>
                </c:pt>
                <c:pt idx="10">
                  <c:v>Михайловский МР</c:v>
                </c:pt>
                <c:pt idx="11">
                  <c:v>Пожарский МО</c:v>
                </c:pt>
                <c:pt idx="12">
                  <c:v>Уссурийский ГО</c:v>
                </c:pt>
                <c:pt idx="13">
                  <c:v>Шкотовский МО</c:v>
                </c:pt>
                <c:pt idx="14">
                  <c:v>Кировский МР</c:v>
                </c:pt>
                <c:pt idx="15">
                  <c:v>Хорольский МО</c:v>
                </c:pt>
                <c:pt idx="16">
                  <c:v>Спасский МР</c:v>
                </c:pt>
                <c:pt idx="17">
                  <c:v>Арсеньевский ГО</c:v>
                </c:pt>
                <c:pt idx="18">
                  <c:v>Пограничный МО</c:v>
                </c:pt>
                <c:pt idx="19">
                  <c:v>Надеждинский МР</c:v>
                </c:pt>
                <c:pt idx="20">
                  <c:v>Хасанский МО</c:v>
                </c:pt>
                <c:pt idx="21">
                  <c:v>Находкинский ГО</c:v>
                </c:pt>
                <c:pt idx="22">
                  <c:v>Дальнегорский ГО</c:v>
                </c:pt>
                <c:pt idx="23">
                  <c:v>Приморский край (РП)</c:v>
                </c:pt>
              </c:strCache>
            </c:strRef>
          </c:cat>
          <c:val>
            <c:numRef>
              <c:f>Лист1!$D$2:$D$25</c:f>
              <c:numCache>
                <c:formatCode>General</c:formatCode>
                <c:ptCount val="24"/>
                <c:pt idx="1">
                  <c:v>72.790000000000006</c:v>
                </c:pt>
                <c:pt idx="7">
                  <c:v>88.57</c:v>
                </c:pt>
                <c:pt idx="8">
                  <c:v>84.91</c:v>
                </c:pt>
                <c:pt idx="9">
                  <c:v>90.91</c:v>
                </c:pt>
                <c:pt idx="10">
                  <c:v>75</c:v>
                </c:pt>
                <c:pt idx="11">
                  <c:v>53.33</c:v>
                </c:pt>
                <c:pt idx="12">
                  <c:v>81.680000000000007</c:v>
                </c:pt>
                <c:pt idx="14">
                  <c:v>57.14</c:v>
                </c:pt>
                <c:pt idx="15">
                  <c:v>55</c:v>
                </c:pt>
                <c:pt idx="16">
                  <c:v>92.86</c:v>
                </c:pt>
                <c:pt idx="20">
                  <c:v>41.17</c:v>
                </c:pt>
                <c:pt idx="21">
                  <c:v>55.55</c:v>
                </c:pt>
                <c:pt idx="23">
                  <c:v>86.49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Лист1!$A$2:$A$25</c:f>
              <c:strCache>
                <c:ptCount val="24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Кавалеровский МО</c:v>
                </c:pt>
                <c:pt idx="3">
                  <c:v>Партизанский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Октябрьский МО</c:v>
                </c:pt>
                <c:pt idx="7">
                  <c:v>Анучинский МО</c:v>
                </c:pt>
                <c:pt idx="8">
                  <c:v>Ханкайский МО</c:v>
                </c:pt>
                <c:pt idx="9">
                  <c:v>Дальнереченский МР</c:v>
                </c:pt>
                <c:pt idx="10">
                  <c:v>Михайловский МР</c:v>
                </c:pt>
                <c:pt idx="11">
                  <c:v>Пожарский МО</c:v>
                </c:pt>
                <c:pt idx="12">
                  <c:v>Уссурийский ГО</c:v>
                </c:pt>
                <c:pt idx="13">
                  <c:v>Шкотовский МО</c:v>
                </c:pt>
                <c:pt idx="14">
                  <c:v>Кировский МР</c:v>
                </c:pt>
                <c:pt idx="15">
                  <c:v>Хорольский МО</c:v>
                </c:pt>
                <c:pt idx="16">
                  <c:v>Спасский МР</c:v>
                </c:pt>
                <c:pt idx="17">
                  <c:v>Арсеньевский ГО</c:v>
                </c:pt>
                <c:pt idx="18">
                  <c:v>Пограничный МО</c:v>
                </c:pt>
                <c:pt idx="19">
                  <c:v>Надеждинский МР</c:v>
                </c:pt>
                <c:pt idx="20">
                  <c:v>Хасанский МО</c:v>
                </c:pt>
                <c:pt idx="21">
                  <c:v>Находкинский ГО</c:v>
                </c:pt>
                <c:pt idx="22">
                  <c:v>Дальнегорский ГО</c:v>
                </c:pt>
                <c:pt idx="23">
                  <c:v>Приморский край (РП)</c:v>
                </c:pt>
              </c:strCache>
            </c:strRef>
          </c:cat>
          <c:val>
            <c:numRef>
              <c:f>Лист1!$E$2:$E$25</c:f>
              <c:numCache>
                <c:formatCode>General</c:formatCode>
                <c:ptCount val="24"/>
                <c:pt idx="0">
                  <c:v>85.42</c:v>
                </c:pt>
                <c:pt idx="1">
                  <c:v>69.97</c:v>
                </c:pt>
                <c:pt idx="2">
                  <c:v>80.489999999999995</c:v>
                </c:pt>
                <c:pt idx="3">
                  <c:v>0</c:v>
                </c:pt>
                <c:pt idx="4">
                  <c:v>66.67</c:v>
                </c:pt>
                <c:pt idx="5">
                  <c:v>100</c:v>
                </c:pt>
                <c:pt idx="6">
                  <c:v>90.32</c:v>
                </c:pt>
                <c:pt idx="7">
                  <c:v>100</c:v>
                </c:pt>
                <c:pt idx="8">
                  <c:v>70.97</c:v>
                </c:pt>
                <c:pt idx="9">
                  <c:v>94.12</c:v>
                </c:pt>
                <c:pt idx="10">
                  <c:v>57.15</c:v>
                </c:pt>
                <c:pt idx="11">
                  <c:v>40</c:v>
                </c:pt>
                <c:pt idx="12">
                  <c:v>74.31</c:v>
                </c:pt>
                <c:pt idx="13">
                  <c:v>35.29</c:v>
                </c:pt>
                <c:pt idx="14">
                  <c:v>46.15</c:v>
                </c:pt>
                <c:pt idx="15">
                  <c:v>60.72</c:v>
                </c:pt>
                <c:pt idx="16">
                  <c:v>100</c:v>
                </c:pt>
                <c:pt idx="17">
                  <c:v>84.09</c:v>
                </c:pt>
                <c:pt idx="18">
                  <c:v>100</c:v>
                </c:pt>
                <c:pt idx="19">
                  <c:v>66.67</c:v>
                </c:pt>
                <c:pt idx="20">
                  <c:v>100</c:v>
                </c:pt>
                <c:pt idx="21">
                  <c:v>30.26</c:v>
                </c:pt>
                <c:pt idx="22">
                  <c:v>43.75</c:v>
                </c:pt>
                <c:pt idx="23">
                  <c:v>72.73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3-4AB2-B0EF-705F953F15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21351145021373E-2"/>
          <c:y val="1.40346679279931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10К1</c:v>
                </c:pt>
                <c:pt idx="10">
                  <c:v>10К2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86.37</c:v>
                </c:pt>
                <c:pt idx="1">
                  <c:v>79.569999999999993</c:v>
                </c:pt>
                <c:pt idx="2">
                  <c:v>75.52</c:v>
                </c:pt>
                <c:pt idx="3">
                  <c:v>77.58</c:v>
                </c:pt>
                <c:pt idx="4">
                  <c:v>79.67</c:v>
                </c:pt>
                <c:pt idx="5">
                  <c:v>80.95</c:v>
                </c:pt>
                <c:pt idx="6">
                  <c:v>79.849999999999994</c:v>
                </c:pt>
                <c:pt idx="7">
                  <c:v>79.45</c:v>
                </c:pt>
                <c:pt idx="8">
                  <c:v>79.12</c:v>
                </c:pt>
                <c:pt idx="9">
                  <c:v>70.03</c:v>
                </c:pt>
                <c:pt idx="10">
                  <c:v>44.47</c:v>
                </c:pt>
                <c:pt idx="11">
                  <c:v>51.03</c:v>
                </c:pt>
                <c:pt idx="12">
                  <c:v>46.36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10К1</c:v>
                </c:pt>
                <c:pt idx="10">
                  <c:v>10К2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83.84</c:v>
                </c:pt>
                <c:pt idx="1">
                  <c:v>80.36</c:v>
                </c:pt>
                <c:pt idx="2">
                  <c:v>69.930000000000007</c:v>
                </c:pt>
                <c:pt idx="3">
                  <c:v>75.31</c:v>
                </c:pt>
                <c:pt idx="4">
                  <c:v>77.98</c:v>
                </c:pt>
                <c:pt idx="5">
                  <c:v>78.760000000000005</c:v>
                </c:pt>
                <c:pt idx="6">
                  <c:v>74.459999999999994</c:v>
                </c:pt>
                <c:pt idx="7">
                  <c:v>76.709999999999994</c:v>
                </c:pt>
                <c:pt idx="8">
                  <c:v>78.959999999999994</c:v>
                </c:pt>
                <c:pt idx="9">
                  <c:v>59.61</c:v>
                </c:pt>
                <c:pt idx="10">
                  <c:v>36.22</c:v>
                </c:pt>
                <c:pt idx="11">
                  <c:v>45.24</c:v>
                </c:pt>
                <c:pt idx="12">
                  <c:v>44.04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Результаты</a:t>
            </a:r>
            <a:r>
              <a:rPr lang="ru-RU" sz="1400" baseline="0" dirty="0"/>
              <a:t> проведения ВПР по количеству участников (отметки), чел*.</a:t>
            </a:r>
            <a:endParaRPr lang="ru-RU" sz="1400" dirty="0"/>
          </a:p>
        </c:rich>
      </c:tx>
      <c:layout>
        <c:manualLayout>
          <c:xMode val="edge"/>
          <c:yMode val="edge"/>
          <c:x val="0.14556733141263703"/>
          <c:y val="2.2866246143796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184403190547965"/>
          <c:y val="8.4810906947341752E-2"/>
          <c:w val="0.7809879873145954"/>
          <c:h val="0.789034392634692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950735399727788E-3"/>
                  <c:y val="-3.887261844445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05-469A-AD8D-0B41522754EE}"/>
                </c:ext>
              </c:extLst>
            </c:dLbl>
            <c:dLbl>
              <c:idx val="1"/>
              <c:layout>
                <c:manualLayout>
                  <c:x val="8.7950735399727458E-3"/>
                  <c:y val="-4.573249228759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5-469A-AD8D-0B41522754EE}"/>
                </c:ext>
              </c:extLst>
            </c:dLbl>
            <c:dLbl>
              <c:idx val="2"/>
              <c:layout>
                <c:manualLayout>
                  <c:x val="1.7590147079945557E-3"/>
                  <c:y val="-4.115924305883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5-469A-AD8D-0B41522754EE}"/>
                </c:ext>
              </c:extLst>
            </c:dLbl>
            <c:dLbl>
              <c:idx val="3"/>
              <c:layout>
                <c:manualLayout>
                  <c:x val="5.2770441239836669E-3"/>
                  <c:y val="-4.1159243058834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46-4F89-A878-83CE8F67B48C}"/>
                </c:ext>
              </c:extLst>
            </c:dLbl>
            <c:dLbl>
              <c:idx val="4"/>
              <c:layout>
                <c:manualLayout>
                  <c:x val="-3.5180294159891114E-3"/>
                  <c:y val="-3.887261844445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46-4F89-A878-83CE8F67B48C}"/>
                </c:ext>
              </c:extLst>
            </c:dLbl>
            <c:dLbl>
              <c:idx val="5"/>
              <c:layout>
                <c:manualLayout>
                  <c:x val="8.7950735399727788E-3"/>
                  <c:y val="-4.8019116901972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46-4F89-A878-83CE8F67B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ЕПР</c:v>
                </c:pt>
                <c:pt idx="1">
                  <c:v>география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химия</c:v>
                </c:pt>
                <c:pt idx="5">
                  <c:v>физика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20</c:v>
                </c:pt>
                <c:pt idx="2">
                  <c:v>35</c:v>
                </c:pt>
                <c:pt idx="3">
                  <c:v>61</c:v>
                </c:pt>
                <c:pt idx="4">
                  <c:v>25</c:v>
                </c:pt>
                <c:pt idx="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69A-AD8D-0B4152275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75901470799455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46-4F89-A878-83CE8F67B48C}"/>
                </c:ext>
              </c:extLst>
            </c:dLbl>
            <c:dLbl>
              <c:idx val="5"/>
              <c:layout>
                <c:manualLayout>
                  <c:x val="-3.5180294159891114E-3"/>
                  <c:y val="-4.57324922875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46-4F89-A878-83CE8F67B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ЕПР</c:v>
                </c:pt>
                <c:pt idx="1">
                  <c:v>география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химия</c:v>
                </c:pt>
                <c:pt idx="5">
                  <c:v>физика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</c:v>
                </c:pt>
                <c:pt idx="1">
                  <c:v>276</c:v>
                </c:pt>
                <c:pt idx="2">
                  <c:v>300</c:v>
                </c:pt>
                <c:pt idx="3">
                  <c:v>387</c:v>
                </c:pt>
                <c:pt idx="4">
                  <c:v>313</c:v>
                </c:pt>
                <c:pt idx="5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5-469A-AD8D-0B4152275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5180294159891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7590147079945557E-3"/>
                  <c:y val="-2.28662461437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46-4F89-A878-83CE8F67B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ЕПР</c:v>
                </c:pt>
                <c:pt idx="1">
                  <c:v>география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химия</c:v>
                </c:pt>
                <c:pt idx="5">
                  <c:v>физика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66</c:v>
                </c:pt>
                <c:pt idx="1">
                  <c:v>558</c:v>
                </c:pt>
                <c:pt idx="2">
                  <c:v>501</c:v>
                </c:pt>
                <c:pt idx="3">
                  <c:v>716</c:v>
                </c:pt>
                <c:pt idx="4">
                  <c:v>385</c:v>
                </c:pt>
                <c:pt idx="5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5-469A-AD8D-0B41522754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746-4F89-A878-83CE8F67B48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746-4F89-A878-83CE8F67B48C}"/>
                </c:ext>
              </c:extLst>
            </c:dLbl>
            <c:dLbl>
              <c:idx val="2"/>
              <c:layout>
                <c:manualLayout>
                  <c:x val="3.5180294159890468E-3"/>
                  <c:y val="-2.2866246143796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46-4F89-A878-83CE8F67B48C}"/>
                </c:ext>
              </c:extLst>
            </c:dLbl>
            <c:dLbl>
              <c:idx val="3"/>
              <c:layout>
                <c:manualLayout>
                  <c:x val="5.2770441239836669E-3"/>
                  <c:y val="-4.57324922875941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46-4F89-A878-83CE8F67B48C}"/>
                </c:ext>
              </c:extLst>
            </c:dLbl>
            <c:dLbl>
              <c:idx val="4"/>
              <c:layout>
                <c:manualLayout>
                  <c:x val="2.4626275164471304E-2"/>
                  <c:y val="-4.3933251317314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627962987560431E-2"/>
                      <c:h val="3.61744013994862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746-4F89-A878-83CE8F67B48C}"/>
                </c:ext>
              </c:extLst>
            </c:dLbl>
            <c:dLbl>
              <c:idx val="5"/>
              <c:layout>
                <c:manualLayout>
                  <c:x val="3.8698323575880225E-2"/>
                  <c:y val="-4.344586767321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46-4F89-A878-83CE8F67B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ЕПР</c:v>
                </c:pt>
                <c:pt idx="1">
                  <c:v>география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химия</c:v>
                </c:pt>
                <c:pt idx="5">
                  <c:v>физика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21</c:v>
                </c:pt>
                <c:pt idx="1">
                  <c:v>240</c:v>
                </c:pt>
                <c:pt idx="2">
                  <c:v>218</c:v>
                </c:pt>
                <c:pt idx="3">
                  <c:v>371</c:v>
                </c:pt>
                <c:pt idx="4">
                  <c:v>170</c:v>
                </c:pt>
                <c:pt idx="5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05-469A-AD8D-0B415227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8290175"/>
        <c:axId val="1446896543"/>
      </c:barChart>
      <c:catAx>
        <c:axId val="1358290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6543"/>
        <c:crosses val="autoZero"/>
        <c:auto val="1"/>
        <c:lblAlgn val="ctr"/>
        <c:lblOffset val="100"/>
        <c:noMultiLvlLbl val="0"/>
      </c:catAx>
      <c:valAx>
        <c:axId val="1446896543"/>
        <c:scaling>
          <c:orientation val="minMax"/>
          <c:max val="1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29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1.92</c:v>
                </c:pt>
                <c:pt idx="1">
                  <c:v>20.98</c:v>
                </c:pt>
                <c:pt idx="2">
                  <c:v>47.72</c:v>
                </c:pt>
                <c:pt idx="3">
                  <c:v>29.38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3.97</c:v>
                </c:pt>
                <c:pt idx="1">
                  <c:v>25.21</c:v>
                </c:pt>
                <c:pt idx="2">
                  <c:v>46.64</c:v>
                </c:pt>
                <c:pt idx="3">
                  <c:v>24.17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55E-47BD-AD2C-52137BF8999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16-4137-9B9D-8E87745620E4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5E-47BD-AD2C-52137BF8999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16-4137-9B9D-8E87745620E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Лист1!$B$1:$W$1</c:f>
              <c:strCach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strCache>
            </c:strRef>
          </c:cat>
          <c:val>
            <c:numRef>
              <c:f>Лист1!$B$2:$W$2</c:f>
              <c:numCache>
                <c:formatCode>General</c:formatCode>
                <c:ptCount val="22"/>
                <c:pt idx="0">
                  <c:v>0.3</c:v>
                </c:pt>
                <c:pt idx="1">
                  <c:v>0.1</c:v>
                </c:pt>
                <c:pt idx="2">
                  <c:v>0.5</c:v>
                </c:pt>
                <c:pt idx="3">
                  <c:v>0.5</c:v>
                </c:pt>
                <c:pt idx="4">
                  <c:v>0.8</c:v>
                </c:pt>
                <c:pt idx="5">
                  <c:v>1</c:v>
                </c:pt>
                <c:pt idx="6">
                  <c:v>0.8</c:v>
                </c:pt>
                <c:pt idx="7">
                  <c:v>3.3</c:v>
                </c:pt>
                <c:pt idx="8">
                  <c:v>3.6</c:v>
                </c:pt>
                <c:pt idx="9">
                  <c:v>3.6</c:v>
                </c:pt>
                <c:pt idx="10">
                  <c:v>3.9</c:v>
                </c:pt>
                <c:pt idx="11">
                  <c:v>4.8</c:v>
                </c:pt>
                <c:pt idx="12">
                  <c:v>5.9</c:v>
                </c:pt>
                <c:pt idx="13">
                  <c:v>8.9</c:v>
                </c:pt>
                <c:pt idx="14">
                  <c:v>9.6</c:v>
                </c:pt>
                <c:pt idx="15">
                  <c:v>9.3000000000000007</c:v>
                </c:pt>
                <c:pt idx="16">
                  <c:v>10</c:v>
                </c:pt>
                <c:pt idx="17">
                  <c:v>8.9</c:v>
                </c:pt>
                <c:pt idx="18">
                  <c:v>9.4</c:v>
                </c:pt>
                <c:pt idx="19">
                  <c:v>6.8</c:v>
                </c:pt>
                <c:pt idx="20">
                  <c:v>5.4</c:v>
                </c:pt>
                <c:pt idx="2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92</c:v>
                </c:pt>
                <c:pt idx="9">
                  <c:v>10K1</c:v>
                </c:pt>
                <c:pt idx="10">
                  <c:v>10K2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Лист1!$B$2:$N$2</c:f>
              <c:numCache>
                <c:formatCode>General</c:formatCode>
                <c:ptCount val="13"/>
                <c:pt idx="0">
                  <c:v>27.87</c:v>
                </c:pt>
                <c:pt idx="1">
                  <c:v>26.23</c:v>
                </c:pt>
                <c:pt idx="2">
                  <c:v>40.159999999999997</c:v>
                </c:pt>
                <c:pt idx="3">
                  <c:v>13.11</c:v>
                </c:pt>
                <c:pt idx="4">
                  <c:v>21.72</c:v>
                </c:pt>
                <c:pt idx="5">
                  <c:v>26.23</c:v>
                </c:pt>
                <c:pt idx="6">
                  <c:v>9.84</c:v>
                </c:pt>
                <c:pt idx="7">
                  <c:v>24.59</c:v>
                </c:pt>
                <c:pt idx="8">
                  <c:v>13.11</c:v>
                </c:pt>
                <c:pt idx="9">
                  <c:v>13.11</c:v>
                </c:pt>
                <c:pt idx="10">
                  <c:v>1.64</c:v>
                </c:pt>
                <c:pt idx="11">
                  <c:v>7.38</c:v>
                </c:pt>
                <c:pt idx="12">
                  <c:v>3.28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92</c:v>
                </c:pt>
                <c:pt idx="9">
                  <c:v>10K1</c:v>
                </c:pt>
                <c:pt idx="10">
                  <c:v>10K2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Лист1!$B$3:$N$3</c:f>
              <c:numCache>
                <c:formatCode>General</c:formatCode>
                <c:ptCount val="13"/>
                <c:pt idx="0">
                  <c:v>68.22</c:v>
                </c:pt>
                <c:pt idx="1">
                  <c:v>62.4</c:v>
                </c:pt>
                <c:pt idx="2">
                  <c:v>45.74</c:v>
                </c:pt>
                <c:pt idx="3">
                  <c:v>52.97</c:v>
                </c:pt>
                <c:pt idx="4">
                  <c:v>58.91</c:v>
                </c:pt>
                <c:pt idx="5">
                  <c:v>61.24</c:v>
                </c:pt>
                <c:pt idx="6">
                  <c:v>60.98</c:v>
                </c:pt>
                <c:pt idx="7">
                  <c:v>57.36</c:v>
                </c:pt>
                <c:pt idx="8">
                  <c:v>59.95</c:v>
                </c:pt>
                <c:pt idx="9">
                  <c:v>36.43</c:v>
                </c:pt>
                <c:pt idx="10">
                  <c:v>10.98</c:v>
                </c:pt>
                <c:pt idx="11">
                  <c:v>18.48</c:v>
                </c:pt>
                <c:pt idx="12">
                  <c:v>18.09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92</c:v>
                </c:pt>
                <c:pt idx="9">
                  <c:v>10K1</c:v>
                </c:pt>
                <c:pt idx="10">
                  <c:v>10K2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Лист1!$B$4:$N$4</c:f>
              <c:numCache>
                <c:formatCode>General</c:formatCode>
                <c:ptCount val="13"/>
                <c:pt idx="0">
                  <c:v>90.78</c:v>
                </c:pt>
                <c:pt idx="1">
                  <c:v>87.08</c:v>
                </c:pt>
                <c:pt idx="2">
                  <c:v>74.510000000000005</c:v>
                </c:pt>
                <c:pt idx="3">
                  <c:v>83.24</c:v>
                </c:pt>
                <c:pt idx="4">
                  <c:v>83.87</c:v>
                </c:pt>
                <c:pt idx="5">
                  <c:v>85.75</c:v>
                </c:pt>
                <c:pt idx="6">
                  <c:v>78.91</c:v>
                </c:pt>
                <c:pt idx="7">
                  <c:v>81.98</c:v>
                </c:pt>
                <c:pt idx="8">
                  <c:v>86.03</c:v>
                </c:pt>
                <c:pt idx="9">
                  <c:v>58.94</c:v>
                </c:pt>
                <c:pt idx="10">
                  <c:v>31.84</c:v>
                </c:pt>
                <c:pt idx="11">
                  <c:v>44.27</c:v>
                </c:pt>
                <c:pt idx="12">
                  <c:v>42.18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92</c:v>
                </c:pt>
                <c:pt idx="9">
                  <c:v>10K1</c:v>
                </c:pt>
                <c:pt idx="10">
                  <c:v>10K2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Лист1!$B$5:$N$5</c:f>
              <c:numCache>
                <c:formatCode>General</c:formatCode>
                <c:ptCount val="13"/>
                <c:pt idx="0">
                  <c:v>95.96</c:v>
                </c:pt>
                <c:pt idx="1">
                  <c:v>95.01</c:v>
                </c:pt>
                <c:pt idx="2">
                  <c:v>91.24</c:v>
                </c:pt>
                <c:pt idx="3">
                  <c:v>93.53</c:v>
                </c:pt>
                <c:pt idx="4">
                  <c:v>95.75</c:v>
                </c:pt>
                <c:pt idx="5">
                  <c:v>92.18</c:v>
                </c:pt>
                <c:pt idx="6">
                  <c:v>90.57</c:v>
                </c:pt>
                <c:pt idx="7">
                  <c:v>95.28</c:v>
                </c:pt>
                <c:pt idx="8">
                  <c:v>95.96</c:v>
                </c:pt>
                <c:pt idx="9">
                  <c:v>92.72</c:v>
                </c:pt>
                <c:pt idx="10">
                  <c:v>76.680000000000007</c:v>
                </c:pt>
                <c:pt idx="11">
                  <c:v>81.27</c:v>
                </c:pt>
                <c:pt idx="12">
                  <c:v>81.400000000000006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Лист1!$A$2:$A$22</c:f>
              <c:strCache>
                <c:ptCount val="21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Кавалеровский МО</c:v>
                </c:pt>
                <c:pt idx="3">
                  <c:v>Партизанский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Анучинский МО</c:v>
                </c:pt>
                <c:pt idx="7">
                  <c:v>Ханкайский МО</c:v>
                </c:pt>
                <c:pt idx="8">
                  <c:v>Дальнереченский МР</c:v>
                </c:pt>
                <c:pt idx="9">
                  <c:v>Михайловский МР</c:v>
                </c:pt>
                <c:pt idx="10">
                  <c:v>Пожарский МО</c:v>
                </c:pt>
                <c:pt idx="11">
                  <c:v>Уссурийский ГО</c:v>
                </c:pt>
                <c:pt idx="12">
                  <c:v>Шкотовский МО</c:v>
                </c:pt>
                <c:pt idx="13">
                  <c:v>Кировский МР</c:v>
                </c:pt>
                <c:pt idx="14">
                  <c:v>Хорольский МО</c:v>
                </c:pt>
                <c:pt idx="15">
                  <c:v>Спасский МР</c:v>
                </c:pt>
                <c:pt idx="16">
                  <c:v>Арсеньевский ГО</c:v>
                </c:pt>
                <c:pt idx="17">
                  <c:v>Пограничный МО</c:v>
                </c:pt>
                <c:pt idx="18">
                  <c:v>Красноармейский МР</c:v>
                </c:pt>
                <c:pt idx="19">
                  <c:v>Дальнегорский ГО</c:v>
                </c:pt>
                <c:pt idx="20">
                  <c:v>Приморский край (РП)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1">
                  <c:v>66.09</c:v>
                </c:pt>
                <c:pt idx="3">
                  <c:v>74.19</c:v>
                </c:pt>
                <c:pt idx="4">
                  <c:v>50</c:v>
                </c:pt>
                <c:pt idx="5">
                  <c:v>50</c:v>
                </c:pt>
                <c:pt idx="6">
                  <c:v>53.19</c:v>
                </c:pt>
                <c:pt idx="7">
                  <c:v>47.37</c:v>
                </c:pt>
                <c:pt idx="8">
                  <c:v>47.06</c:v>
                </c:pt>
                <c:pt idx="9">
                  <c:v>52.83</c:v>
                </c:pt>
                <c:pt idx="10">
                  <c:v>63.33</c:v>
                </c:pt>
                <c:pt idx="11">
                  <c:v>77.650000000000006</c:v>
                </c:pt>
                <c:pt idx="13">
                  <c:v>100</c:v>
                </c:pt>
                <c:pt idx="14">
                  <c:v>74.31</c:v>
                </c:pt>
                <c:pt idx="15">
                  <c:v>100</c:v>
                </c:pt>
                <c:pt idx="17">
                  <c:v>50</c:v>
                </c:pt>
                <c:pt idx="2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Лист1!$A$2:$A$22</c:f>
              <c:strCache>
                <c:ptCount val="21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Кавалеровский МО</c:v>
                </c:pt>
                <c:pt idx="3">
                  <c:v>Партизанский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Анучинский МО</c:v>
                </c:pt>
                <c:pt idx="7">
                  <c:v>Ханкайский МО</c:v>
                </c:pt>
                <c:pt idx="8">
                  <c:v>Дальнереченский МР</c:v>
                </c:pt>
                <c:pt idx="9">
                  <c:v>Михайловский МР</c:v>
                </c:pt>
                <c:pt idx="10">
                  <c:v>Пожарский МО</c:v>
                </c:pt>
                <c:pt idx="11">
                  <c:v>Уссурийский ГО</c:v>
                </c:pt>
                <c:pt idx="12">
                  <c:v>Шкотовский МО</c:v>
                </c:pt>
                <c:pt idx="13">
                  <c:v>Кировский МР</c:v>
                </c:pt>
                <c:pt idx="14">
                  <c:v>Хорольский МО</c:v>
                </c:pt>
                <c:pt idx="15">
                  <c:v>Спасский МР</c:v>
                </c:pt>
                <c:pt idx="16">
                  <c:v>Арсеньевский ГО</c:v>
                </c:pt>
                <c:pt idx="17">
                  <c:v>Пограничный МО</c:v>
                </c:pt>
                <c:pt idx="18">
                  <c:v>Красноармейский МР</c:v>
                </c:pt>
                <c:pt idx="19">
                  <c:v>Дальнегорский ГО</c:v>
                </c:pt>
                <c:pt idx="20">
                  <c:v>Приморский край (РП)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1">
                  <c:v>75.73</c:v>
                </c:pt>
                <c:pt idx="4">
                  <c:v>83.34</c:v>
                </c:pt>
                <c:pt idx="6">
                  <c:v>91.66</c:v>
                </c:pt>
                <c:pt idx="7">
                  <c:v>80</c:v>
                </c:pt>
                <c:pt idx="9">
                  <c:v>13.89</c:v>
                </c:pt>
                <c:pt idx="10">
                  <c:v>73.33</c:v>
                </c:pt>
                <c:pt idx="11">
                  <c:v>73.97</c:v>
                </c:pt>
                <c:pt idx="13">
                  <c:v>100</c:v>
                </c:pt>
                <c:pt idx="14">
                  <c:v>79.34</c:v>
                </c:pt>
                <c:pt idx="20">
                  <c:v>72.73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Лист1!$A$2:$A$22</c:f>
              <c:strCache>
                <c:ptCount val="21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Кавалеровский МО</c:v>
                </c:pt>
                <c:pt idx="3">
                  <c:v>Партизанский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Анучинский МО</c:v>
                </c:pt>
                <c:pt idx="7">
                  <c:v>Ханкайский МО</c:v>
                </c:pt>
                <c:pt idx="8">
                  <c:v>Дальнереченский МР</c:v>
                </c:pt>
                <c:pt idx="9">
                  <c:v>Михайловский МР</c:v>
                </c:pt>
                <c:pt idx="10">
                  <c:v>Пожарский МО</c:v>
                </c:pt>
                <c:pt idx="11">
                  <c:v>Уссурийский ГО</c:v>
                </c:pt>
                <c:pt idx="12">
                  <c:v>Шкотовский МО</c:v>
                </c:pt>
                <c:pt idx="13">
                  <c:v>Кировский МР</c:v>
                </c:pt>
                <c:pt idx="14">
                  <c:v>Хорольский МО</c:v>
                </c:pt>
                <c:pt idx="15">
                  <c:v>Спасский МР</c:v>
                </c:pt>
                <c:pt idx="16">
                  <c:v>Арсеньевский ГО</c:v>
                </c:pt>
                <c:pt idx="17">
                  <c:v>Пограничный МО</c:v>
                </c:pt>
                <c:pt idx="18">
                  <c:v>Красноармейский МР</c:v>
                </c:pt>
                <c:pt idx="19">
                  <c:v>Дальнегорский ГО</c:v>
                </c:pt>
                <c:pt idx="20">
                  <c:v>Приморский край (РП)</c:v>
                </c:pt>
              </c:strCache>
            </c:strRef>
          </c:cat>
          <c:val>
            <c:numRef>
              <c:f>Лист1!$D$2:$D$22</c:f>
              <c:numCache>
                <c:formatCode>General</c:formatCode>
                <c:ptCount val="21"/>
                <c:pt idx="1">
                  <c:v>70.319999999999993</c:v>
                </c:pt>
                <c:pt idx="3">
                  <c:v>74.19</c:v>
                </c:pt>
                <c:pt idx="6">
                  <c:v>88.89</c:v>
                </c:pt>
                <c:pt idx="7">
                  <c:v>58.730000000000004</c:v>
                </c:pt>
                <c:pt idx="9">
                  <c:v>57.69</c:v>
                </c:pt>
                <c:pt idx="10">
                  <c:v>45.45</c:v>
                </c:pt>
                <c:pt idx="11">
                  <c:v>77.73</c:v>
                </c:pt>
                <c:pt idx="13">
                  <c:v>57.15</c:v>
                </c:pt>
                <c:pt idx="14">
                  <c:v>83.55</c:v>
                </c:pt>
                <c:pt idx="15">
                  <c:v>75</c:v>
                </c:pt>
                <c:pt idx="19">
                  <c:v>95</c:v>
                </c:pt>
                <c:pt idx="20">
                  <c:v>87.51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Лист1!$A$2:$A$22</c:f>
              <c:strCache>
                <c:ptCount val="21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Кавалеровский МО</c:v>
                </c:pt>
                <c:pt idx="3">
                  <c:v>Партизанский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Анучинский МО</c:v>
                </c:pt>
                <c:pt idx="7">
                  <c:v>Ханкайский МО</c:v>
                </c:pt>
                <c:pt idx="8">
                  <c:v>Дальнереченский МР</c:v>
                </c:pt>
                <c:pt idx="9">
                  <c:v>Михайловский МР</c:v>
                </c:pt>
                <c:pt idx="10">
                  <c:v>Пожарский МО</c:v>
                </c:pt>
                <c:pt idx="11">
                  <c:v>Уссурийский ГО</c:v>
                </c:pt>
                <c:pt idx="12">
                  <c:v>Шкотовский МО</c:v>
                </c:pt>
                <c:pt idx="13">
                  <c:v>Кировский МР</c:v>
                </c:pt>
                <c:pt idx="14">
                  <c:v>Хорольский МО</c:v>
                </c:pt>
                <c:pt idx="15">
                  <c:v>Спасский МР</c:v>
                </c:pt>
                <c:pt idx="16">
                  <c:v>Арсеньевский ГО</c:v>
                </c:pt>
                <c:pt idx="17">
                  <c:v>Пограничный МО</c:v>
                </c:pt>
                <c:pt idx="18">
                  <c:v>Красноармейский МР</c:v>
                </c:pt>
                <c:pt idx="19">
                  <c:v>Дальнегорский ГО</c:v>
                </c:pt>
                <c:pt idx="20">
                  <c:v>Приморский край (РП)</c:v>
                </c:pt>
              </c:strCache>
            </c:strRef>
          </c:cat>
          <c:val>
            <c:numRef>
              <c:f>Лист1!$E$2:$E$22</c:f>
              <c:numCache>
                <c:formatCode>General</c:formatCode>
                <c:ptCount val="21"/>
                <c:pt idx="0">
                  <c:v>64.52</c:v>
                </c:pt>
                <c:pt idx="1">
                  <c:v>52.63</c:v>
                </c:pt>
                <c:pt idx="2">
                  <c:v>75</c:v>
                </c:pt>
                <c:pt idx="3">
                  <c:v>55.56</c:v>
                </c:pt>
                <c:pt idx="4">
                  <c:v>86.67</c:v>
                </c:pt>
                <c:pt idx="5">
                  <c:v>100</c:v>
                </c:pt>
                <c:pt idx="6">
                  <c:v>100</c:v>
                </c:pt>
                <c:pt idx="7">
                  <c:v>71.430000000000007</c:v>
                </c:pt>
                <c:pt idx="8">
                  <c:v>100</c:v>
                </c:pt>
                <c:pt idx="9">
                  <c:v>45</c:v>
                </c:pt>
                <c:pt idx="10">
                  <c:v>60</c:v>
                </c:pt>
                <c:pt idx="11">
                  <c:v>80.08</c:v>
                </c:pt>
                <c:pt idx="12">
                  <c:v>100</c:v>
                </c:pt>
                <c:pt idx="13">
                  <c:v>42.86</c:v>
                </c:pt>
                <c:pt idx="14">
                  <c:v>75.86</c:v>
                </c:pt>
                <c:pt idx="15">
                  <c:v>100</c:v>
                </c:pt>
                <c:pt idx="16">
                  <c:v>78</c:v>
                </c:pt>
                <c:pt idx="17">
                  <c:v>61.11</c:v>
                </c:pt>
                <c:pt idx="18">
                  <c:v>100</c:v>
                </c:pt>
                <c:pt idx="19">
                  <c:v>75</c:v>
                </c:pt>
                <c:pt idx="20">
                  <c:v>92.85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3-4358-9E10-1B0D395115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21351145021373E-2"/>
          <c:y val="1.1678955324930674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17К1</c:v>
                </c:pt>
                <c:pt idx="17">
                  <c:v>17К2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82.42</c:v>
                </c:pt>
                <c:pt idx="1">
                  <c:v>89.51</c:v>
                </c:pt>
                <c:pt idx="2">
                  <c:v>82.98</c:v>
                </c:pt>
                <c:pt idx="3">
                  <c:v>74.3</c:v>
                </c:pt>
                <c:pt idx="4">
                  <c:v>76.72</c:v>
                </c:pt>
                <c:pt idx="5">
                  <c:v>76.739999999999995</c:v>
                </c:pt>
                <c:pt idx="6">
                  <c:v>83.18</c:v>
                </c:pt>
                <c:pt idx="7">
                  <c:v>82.29</c:v>
                </c:pt>
                <c:pt idx="8">
                  <c:v>78.650000000000006</c:v>
                </c:pt>
                <c:pt idx="9">
                  <c:v>59.29</c:v>
                </c:pt>
                <c:pt idx="10">
                  <c:v>74.930000000000007</c:v>
                </c:pt>
                <c:pt idx="11">
                  <c:v>85.7</c:v>
                </c:pt>
                <c:pt idx="12">
                  <c:v>77.27</c:v>
                </c:pt>
                <c:pt idx="13">
                  <c:v>80.3</c:v>
                </c:pt>
                <c:pt idx="14">
                  <c:v>72.489999999999995</c:v>
                </c:pt>
                <c:pt idx="15">
                  <c:v>60.79</c:v>
                </c:pt>
                <c:pt idx="16">
                  <c:v>35.72</c:v>
                </c:pt>
                <c:pt idx="17">
                  <c:v>35.450000000000003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01-401C-AA80-CCD973B28E99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01-401C-AA80-CCD973B28E99}"/>
                </c:ext>
              </c:extLst>
            </c:dLbl>
            <c:dLbl>
              <c:idx val="17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01-401C-AA80-CCD973B28E9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17К1</c:v>
                </c:pt>
                <c:pt idx="17">
                  <c:v>17К2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82.18</c:v>
                </c:pt>
                <c:pt idx="1">
                  <c:v>85.1</c:v>
                </c:pt>
                <c:pt idx="2">
                  <c:v>77.61</c:v>
                </c:pt>
                <c:pt idx="3">
                  <c:v>72.849999999999994</c:v>
                </c:pt>
                <c:pt idx="4">
                  <c:v>74.95</c:v>
                </c:pt>
                <c:pt idx="5">
                  <c:v>68.739999999999995</c:v>
                </c:pt>
                <c:pt idx="6">
                  <c:v>84.19</c:v>
                </c:pt>
                <c:pt idx="7">
                  <c:v>80.16</c:v>
                </c:pt>
                <c:pt idx="8">
                  <c:v>77.06</c:v>
                </c:pt>
                <c:pt idx="9">
                  <c:v>57.04</c:v>
                </c:pt>
                <c:pt idx="10">
                  <c:v>69.84</c:v>
                </c:pt>
                <c:pt idx="11">
                  <c:v>80.8</c:v>
                </c:pt>
                <c:pt idx="12">
                  <c:v>76.33</c:v>
                </c:pt>
                <c:pt idx="13">
                  <c:v>78.790000000000006</c:v>
                </c:pt>
                <c:pt idx="14">
                  <c:v>68.19</c:v>
                </c:pt>
                <c:pt idx="15">
                  <c:v>58.41</c:v>
                </c:pt>
                <c:pt idx="16">
                  <c:v>30.03</c:v>
                </c:pt>
                <c:pt idx="17">
                  <c:v>26.14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1.25</c:v>
                </c:pt>
                <c:pt idx="1">
                  <c:v>19.25</c:v>
                </c:pt>
                <c:pt idx="2">
                  <c:v>49.65</c:v>
                </c:pt>
                <c:pt idx="3">
                  <c:v>29.84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1.83</c:v>
                </c:pt>
                <c:pt idx="1">
                  <c:v>25.23</c:v>
                </c:pt>
                <c:pt idx="2">
                  <c:v>51.01</c:v>
                </c:pt>
                <c:pt idx="3">
                  <c:v>21.94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15218408609637E-2"/>
          <c:y val="3.9254167187116197E-2"/>
          <c:w val="0.93769156638880757"/>
          <c:h val="0.87206996005311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F14-4321-9CB6-EBCA395B913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41B-4AD8-931F-48CA8AAE07F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16-4137-9B9D-8E87745620E4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41B-4AD8-931F-48CA8AAE07F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16-4137-9B9D-8E87745620E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Лист1!$B$1:$W$1</c:f>
              <c:strCach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strCache>
            </c:strRef>
          </c:cat>
          <c:val>
            <c:numRef>
              <c:f>Лист1!$B$2:$W$2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0.5</c:v>
                </c:pt>
                <c:pt idx="6">
                  <c:v>0.3</c:v>
                </c:pt>
                <c:pt idx="7">
                  <c:v>2.8</c:v>
                </c:pt>
                <c:pt idx="8">
                  <c:v>3.4</c:v>
                </c:pt>
                <c:pt idx="9">
                  <c:v>3.7</c:v>
                </c:pt>
                <c:pt idx="10">
                  <c:v>3.5</c:v>
                </c:pt>
                <c:pt idx="11">
                  <c:v>5.9</c:v>
                </c:pt>
                <c:pt idx="12">
                  <c:v>6</c:v>
                </c:pt>
                <c:pt idx="13">
                  <c:v>10.4</c:v>
                </c:pt>
                <c:pt idx="14">
                  <c:v>11.8</c:v>
                </c:pt>
                <c:pt idx="15">
                  <c:v>8.8000000000000007</c:v>
                </c:pt>
                <c:pt idx="16">
                  <c:v>10.6</c:v>
                </c:pt>
                <c:pt idx="17">
                  <c:v>9.4</c:v>
                </c:pt>
                <c:pt idx="18">
                  <c:v>9.6</c:v>
                </c:pt>
                <c:pt idx="19">
                  <c:v>5.7</c:v>
                </c:pt>
                <c:pt idx="20">
                  <c:v>4.3</c:v>
                </c:pt>
                <c:pt idx="2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17K1</c:v>
                </c:pt>
                <c:pt idx="17">
                  <c:v>17K2</c:v>
                </c:pt>
              </c:strCache>
            </c:strRef>
          </c:cat>
          <c:val>
            <c:numRef>
              <c:f>Лист1!$B$2:$S$2</c:f>
              <c:numCache>
                <c:formatCode>General</c:formatCode>
                <c:ptCount val="18"/>
                <c:pt idx="0">
                  <c:v>25</c:v>
                </c:pt>
                <c:pt idx="1">
                  <c:v>40</c:v>
                </c:pt>
                <c:pt idx="2">
                  <c:v>40</c:v>
                </c:pt>
                <c:pt idx="3">
                  <c:v>30</c:v>
                </c:pt>
                <c:pt idx="4">
                  <c:v>30</c:v>
                </c:pt>
                <c:pt idx="5">
                  <c:v>15</c:v>
                </c:pt>
                <c:pt idx="6">
                  <c:v>10</c:v>
                </c:pt>
                <c:pt idx="7">
                  <c:v>25</c:v>
                </c:pt>
                <c:pt idx="8">
                  <c:v>10</c:v>
                </c:pt>
                <c:pt idx="9">
                  <c:v>5</c:v>
                </c:pt>
                <c:pt idx="10">
                  <c:v>15</c:v>
                </c:pt>
                <c:pt idx="11">
                  <c:v>35</c:v>
                </c:pt>
                <c:pt idx="12">
                  <c:v>10</c:v>
                </c:pt>
                <c:pt idx="13">
                  <c:v>20</c:v>
                </c:pt>
                <c:pt idx="14">
                  <c:v>15</c:v>
                </c:pt>
                <c:pt idx="15">
                  <c:v>5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17K1</c:v>
                </c:pt>
                <c:pt idx="17">
                  <c:v>17K2</c:v>
                </c:pt>
              </c:strCache>
            </c:strRef>
          </c:cat>
          <c:val>
            <c:numRef>
              <c:f>Лист1!$B$3:$S$3</c:f>
              <c:numCache>
                <c:formatCode>General</c:formatCode>
                <c:ptCount val="18"/>
                <c:pt idx="0">
                  <c:v>68.12</c:v>
                </c:pt>
                <c:pt idx="1">
                  <c:v>72.83</c:v>
                </c:pt>
                <c:pt idx="2">
                  <c:v>56.34</c:v>
                </c:pt>
                <c:pt idx="3">
                  <c:v>53.26</c:v>
                </c:pt>
                <c:pt idx="4">
                  <c:v>57.25</c:v>
                </c:pt>
                <c:pt idx="5">
                  <c:v>42.03</c:v>
                </c:pt>
                <c:pt idx="6">
                  <c:v>69.569999999999993</c:v>
                </c:pt>
                <c:pt idx="7">
                  <c:v>63.77</c:v>
                </c:pt>
                <c:pt idx="8">
                  <c:v>56.16</c:v>
                </c:pt>
                <c:pt idx="9">
                  <c:v>31.16</c:v>
                </c:pt>
                <c:pt idx="10">
                  <c:v>45.29</c:v>
                </c:pt>
                <c:pt idx="11">
                  <c:v>67.209999999999994</c:v>
                </c:pt>
                <c:pt idx="12">
                  <c:v>49.28</c:v>
                </c:pt>
                <c:pt idx="13">
                  <c:v>53.62</c:v>
                </c:pt>
                <c:pt idx="14">
                  <c:v>41.3</c:v>
                </c:pt>
                <c:pt idx="15">
                  <c:v>27.9</c:v>
                </c:pt>
                <c:pt idx="16">
                  <c:v>7.07</c:v>
                </c:pt>
                <c:pt idx="17">
                  <c:v>3.26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17K1</c:v>
                </c:pt>
                <c:pt idx="17">
                  <c:v>17K2</c:v>
                </c:pt>
              </c:strCache>
            </c:strRef>
          </c:cat>
          <c:val>
            <c:numRef>
              <c:f>Лист1!$B$4:$S$4</c:f>
              <c:numCache>
                <c:formatCode>General</c:formatCode>
                <c:ptCount val="18"/>
                <c:pt idx="0">
                  <c:v>84.77</c:v>
                </c:pt>
                <c:pt idx="1">
                  <c:v>87.63</c:v>
                </c:pt>
                <c:pt idx="2">
                  <c:v>82.44</c:v>
                </c:pt>
                <c:pt idx="3">
                  <c:v>75.989999999999995</c:v>
                </c:pt>
                <c:pt idx="4">
                  <c:v>78.14</c:v>
                </c:pt>
                <c:pt idx="5">
                  <c:v>72.760000000000005</c:v>
                </c:pt>
                <c:pt idx="6">
                  <c:v>88.35</c:v>
                </c:pt>
                <c:pt idx="7">
                  <c:v>83.51</c:v>
                </c:pt>
                <c:pt idx="8">
                  <c:v>81.540000000000006</c:v>
                </c:pt>
                <c:pt idx="9">
                  <c:v>58.6</c:v>
                </c:pt>
                <c:pt idx="10">
                  <c:v>74.91</c:v>
                </c:pt>
                <c:pt idx="11">
                  <c:v>83.6</c:v>
                </c:pt>
                <c:pt idx="12">
                  <c:v>83.51</c:v>
                </c:pt>
                <c:pt idx="13">
                  <c:v>85.48</c:v>
                </c:pt>
                <c:pt idx="14">
                  <c:v>73.48</c:v>
                </c:pt>
                <c:pt idx="15">
                  <c:v>62.19</c:v>
                </c:pt>
                <c:pt idx="16">
                  <c:v>24.73</c:v>
                </c:pt>
                <c:pt idx="17">
                  <c:v>21.33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17K1</c:v>
                </c:pt>
                <c:pt idx="17">
                  <c:v>17K2</c:v>
                </c:pt>
              </c:strCache>
            </c:strRef>
          </c:cat>
          <c:val>
            <c:numRef>
              <c:f>Лист1!$B$5:$S$5</c:f>
              <c:numCache>
                <c:formatCode>General</c:formatCode>
                <c:ptCount val="18"/>
                <c:pt idx="0">
                  <c:v>97.08</c:v>
                </c:pt>
                <c:pt idx="1">
                  <c:v>97.08</c:v>
                </c:pt>
                <c:pt idx="2">
                  <c:v>93.96</c:v>
                </c:pt>
                <c:pt idx="3">
                  <c:v>91.67</c:v>
                </c:pt>
                <c:pt idx="4">
                  <c:v>91.67</c:v>
                </c:pt>
                <c:pt idx="5">
                  <c:v>94.58</c:v>
                </c:pt>
                <c:pt idx="6">
                  <c:v>97.5</c:v>
                </c:pt>
                <c:pt idx="7">
                  <c:v>95.83</c:v>
                </c:pt>
                <c:pt idx="8">
                  <c:v>96.25</c:v>
                </c:pt>
                <c:pt idx="9">
                  <c:v>87.5</c:v>
                </c:pt>
                <c:pt idx="10">
                  <c:v>90.83</c:v>
                </c:pt>
                <c:pt idx="11">
                  <c:v>93.75</c:v>
                </c:pt>
                <c:pt idx="12">
                  <c:v>96.25</c:v>
                </c:pt>
                <c:pt idx="13">
                  <c:v>97.08</c:v>
                </c:pt>
                <c:pt idx="14">
                  <c:v>91.25</c:v>
                </c:pt>
                <c:pt idx="15">
                  <c:v>89.17</c:v>
                </c:pt>
                <c:pt idx="16">
                  <c:v>71.25</c:v>
                </c:pt>
                <c:pt idx="17">
                  <c:v>65.83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48-4219-88FF-B885CDFC8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50094384690743E-2"/>
          <c:y val="0.20594991929273002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Владивостокский городской округ</c:v>
                </c:pt>
                <c:pt idx="1">
                  <c:v>Анучинский муниципальный округ</c:v>
                </c:pt>
                <c:pt idx="2">
                  <c:v>Уссурийский городской округ</c:v>
                </c:pt>
                <c:pt idx="3">
                  <c:v>Хорольский муниципальный округ</c:v>
                </c:pt>
                <c:pt idx="4">
                  <c:v>Красноармейский муниципальный район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38.46</c:v>
                </c:pt>
                <c:pt idx="1">
                  <c:v>90.48</c:v>
                </c:pt>
                <c:pt idx="2">
                  <c:v>51.16</c:v>
                </c:pt>
                <c:pt idx="3">
                  <c:v>90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97936783467866E-2"/>
          <c:y val="1.40346679279931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53.14</c:v>
                </c:pt>
                <c:pt idx="1">
                  <c:v>40.270000000000003</c:v>
                </c:pt>
                <c:pt idx="2">
                  <c:v>28.82</c:v>
                </c:pt>
                <c:pt idx="3">
                  <c:v>46.15</c:v>
                </c:pt>
                <c:pt idx="4">
                  <c:v>58.97</c:v>
                </c:pt>
                <c:pt idx="5">
                  <c:v>67.430000000000007</c:v>
                </c:pt>
                <c:pt idx="6">
                  <c:v>50.29</c:v>
                </c:pt>
                <c:pt idx="7">
                  <c:v>41.33</c:v>
                </c:pt>
                <c:pt idx="8">
                  <c:v>39.090000000000003</c:v>
                </c:pt>
                <c:pt idx="9">
                  <c:v>45.86</c:v>
                </c:pt>
                <c:pt idx="10">
                  <c:v>45.35</c:v>
                </c:pt>
                <c:pt idx="11">
                  <c:v>60.09</c:v>
                </c:pt>
                <c:pt idx="12">
                  <c:v>39.35</c:v>
                </c:pt>
                <c:pt idx="13">
                  <c:v>57.65</c:v>
                </c:pt>
                <c:pt idx="14">
                  <c:v>48.58</c:v>
                </c:pt>
                <c:pt idx="15">
                  <c:v>36.83</c:v>
                </c:pt>
                <c:pt idx="16">
                  <c:v>56.47</c:v>
                </c:pt>
                <c:pt idx="17">
                  <c:v>47.19</c:v>
                </c:pt>
                <c:pt idx="18">
                  <c:v>35.229999999999997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9CF-4192-8A9B-C1719EBC8C86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80-4D62-AA79-01B4852B142D}"/>
                </c:ext>
              </c:extLst>
            </c:dLbl>
            <c:dLbl>
              <c:idx val="5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180-4D62-AA79-01B4852B142D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70B-42BD-9EB1-09726A38175B}"/>
                </c:ext>
              </c:extLst>
            </c:dLbl>
            <c:dLbl>
              <c:idx val="8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0B-42BD-9EB1-09726A38175B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4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9CF-4192-8A9B-C1719EBC8C86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9CF-4192-8A9B-C1719EBC8C86}"/>
                </c:ext>
              </c:extLst>
            </c:dLbl>
            <c:dLbl>
              <c:idx val="17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9CF-4192-8A9B-C1719EBC8C86}"/>
                </c:ext>
              </c:extLst>
            </c:dLbl>
            <c:dLbl>
              <c:idx val="18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9CF-4192-8A9B-C1719EBC8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65.89</c:v>
                </c:pt>
                <c:pt idx="1">
                  <c:v>39.53</c:v>
                </c:pt>
                <c:pt idx="2">
                  <c:v>36.82</c:v>
                </c:pt>
                <c:pt idx="3">
                  <c:v>67.180000000000007</c:v>
                </c:pt>
                <c:pt idx="4">
                  <c:v>84.5</c:v>
                </c:pt>
                <c:pt idx="5">
                  <c:v>87.6</c:v>
                </c:pt>
                <c:pt idx="6">
                  <c:v>53.88</c:v>
                </c:pt>
                <c:pt idx="7">
                  <c:v>42.64</c:v>
                </c:pt>
                <c:pt idx="8">
                  <c:v>65.5</c:v>
                </c:pt>
                <c:pt idx="9">
                  <c:v>51.94</c:v>
                </c:pt>
                <c:pt idx="10">
                  <c:v>72.09</c:v>
                </c:pt>
                <c:pt idx="11">
                  <c:v>77.52</c:v>
                </c:pt>
                <c:pt idx="12">
                  <c:v>70.8</c:v>
                </c:pt>
                <c:pt idx="13">
                  <c:v>51.55</c:v>
                </c:pt>
                <c:pt idx="14">
                  <c:v>74.42</c:v>
                </c:pt>
                <c:pt idx="15">
                  <c:v>51.16</c:v>
                </c:pt>
                <c:pt idx="16">
                  <c:v>86.05</c:v>
                </c:pt>
                <c:pt idx="17">
                  <c:v>75.19</c:v>
                </c:pt>
                <c:pt idx="18">
                  <c:v>55.81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Лист1!$A$2:$A$20</c:f>
              <c:strCache>
                <c:ptCount val="19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Партизанский МО</c:v>
                </c:pt>
                <c:pt idx="3">
                  <c:v>Артемовский ГО</c:v>
                </c:pt>
                <c:pt idx="4">
                  <c:v>Кавалеровский МО</c:v>
                </c:pt>
                <c:pt idx="5">
                  <c:v>Яковлевский МО</c:v>
                </c:pt>
                <c:pt idx="6">
                  <c:v>Ольгинский МО</c:v>
                </c:pt>
                <c:pt idx="7">
                  <c:v>Анучинский МО</c:v>
                </c:pt>
                <c:pt idx="8">
                  <c:v>Ханкайский МО</c:v>
                </c:pt>
                <c:pt idx="9">
                  <c:v>Дальнереченский МР</c:v>
                </c:pt>
                <c:pt idx="10">
                  <c:v>Михайловский МР</c:v>
                </c:pt>
                <c:pt idx="11">
                  <c:v>Пожарский МО</c:v>
                </c:pt>
                <c:pt idx="12">
                  <c:v>Уссурийский ГО</c:v>
                </c:pt>
                <c:pt idx="13">
                  <c:v>Хорольский МО</c:v>
                </c:pt>
                <c:pt idx="14">
                  <c:v>Спасский МР</c:v>
                </c:pt>
                <c:pt idx="15">
                  <c:v>Надеждинский МР</c:v>
                </c:pt>
                <c:pt idx="16">
                  <c:v>Арсеньевский ГО</c:v>
                </c:pt>
                <c:pt idx="17">
                  <c:v>Находкинский ГО</c:v>
                </c:pt>
                <c:pt idx="18">
                  <c:v>Приморский край (РП)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0</c:v>
                </c:pt>
                <c:pt idx="1">
                  <c:v>38.74</c:v>
                </c:pt>
                <c:pt idx="2">
                  <c:v>0</c:v>
                </c:pt>
                <c:pt idx="4">
                  <c:v>46.15</c:v>
                </c:pt>
                <c:pt idx="5">
                  <c:v>45.45</c:v>
                </c:pt>
                <c:pt idx="6">
                  <c:v>50</c:v>
                </c:pt>
                <c:pt idx="7">
                  <c:v>64.28</c:v>
                </c:pt>
                <c:pt idx="8">
                  <c:v>41.27</c:v>
                </c:pt>
                <c:pt idx="9">
                  <c:v>46.15</c:v>
                </c:pt>
                <c:pt idx="10">
                  <c:v>30.64</c:v>
                </c:pt>
                <c:pt idx="11">
                  <c:v>34.04</c:v>
                </c:pt>
                <c:pt idx="12">
                  <c:v>52.98</c:v>
                </c:pt>
                <c:pt idx="13">
                  <c:v>46.39</c:v>
                </c:pt>
                <c:pt idx="14">
                  <c:v>55.56</c:v>
                </c:pt>
                <c:pt idx="15">
                  <c:v>52</c:v>
                </c:pt>
                <c:pt idx="16">
                  <c:v>0</c:v>
                </c:pt>
                <c:pt idx="17">
                  <c:v>74.36</c:v>
                </c:pt>
                <c:pt idx="18">
                  <c:v>64.290000000000006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Лист1!$A$2:$A$20</c:f>
              <c:strCache>
                <c:ptCount val="19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Партизанский МО</c:v>
                </c:pt>
                <c:pt idx="3">
                  <c:v>Артемовский ГО</c:v>
                </c:pt>
                <c:pt idx="4">
                  <c:v>Кавалеровский МО</c:v>
                </c:pt>
                <c:pt idx="5">
                  <c:v>Яковлевский МО</c:v>
                </c:pt>
                <c:pt idx="6">
                  <c:v>Ольгинский МО</c:v>
                </c:pt>
                <c:pt idx="7">
                  <c:v>Анучинский МО</c:v>
                </c:pt>
                <c:pt idx="8">
                  <c:v>Ханкайский МО</c:v>
                </c:pt>
                <c:pt idx="9">
                  <c:v>Дальнереченский МР</c:v>
                </c:pt>
                <c:pt idx="10">
                  <c:v>Михайловский МР</c:v>
                </c:pt>
                <c:pt idx="11">
                  <c:v>Пожарский МО</c:v>
                </c:pt>
                <c:pt idx="12">
                  <c:v>Уссурийский ГО</c:v>
                </c:pt>
                <c:pt idx="13">
                  <c:v>Хорольский МО</c:v>
                </c:pt>
                <c:pt idx="14">
                  <c:v>Спасский МР</c:v>
                </c:pt>
                <c:pt idx="15">
                  <c:v>Надеждинский МР</c:v>
                </c:pt>
                <c:pt idx="16">
                  <c:v>Арсеньевский ГО</c:v>
                </c:pt>
                <c:pt idx="17">
                  <c:v>Находкинский ГО</c:v>
                </c:pt>
                <c:pt idx="18">
                  <c:v>Приморский край (РП)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0</c:v>
                </c:pt>
                <c:pt idx="1">
                  <c:v>63.14</c:v>
                </c:pt>
                <c:pt idx="2">
                  <c:v>16.670000000000002</c:v>
                </c:pt>
                <c:pt idx="4">
                  <c:v>0</c:v>
                </c:pt>
                <c:pt idx="5">
                  <c:v>33.33</c:v>
                </c:pt>
                <c:pt idx="6">
                  <c:v>0</c:v>
                </c:pt>
                <c:pt idx="7">
                  <c:v>50</c:v>
                </c:pt>
                <c:pt idx="8">
                  <c:v>61.11</c:v>
                </c:pt>
                <c:pt idx="9">
                  <c:v>66.67</c:v>
                </c:pt>
                <c:pt idx="10">
                  <c:v>23.21</c:v>
                </c:pt>
                <c:pt idx="11">
                  <c:v>47.73</c:v>
                </c:pt>
                <c:pt idx="12">
                  <c:v>62.02</c:v>
                </c:pt>
                <c:pt idx="13">
                  <c:v>51.65</c:v>
                </c:pt>
                <c:pt idx="14">
                  <c:v>87.5</c:v>
                </c:pt>
                <c:pt idx="15">
                  <c:v>0</c:v>
                </c:pt>
                <c:pt idx="16">
                  <c:v>60</c:v>
                </c:pt>
                <c:pt idx="17">
                  <c:v>0</c:v>
                </c:pt>
                <c:pt idx="1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Лист1!$A$2:$A$20</c:f>
              <c:strCache>
                <c:ptCount val="19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Партизанский МО</c:v>
                </c:pt>
                <c:pt idx="3">
                  <c:v>Артемовский ГО</c:v>
                </c:pt>
                <c:pt idx="4">
                  <c:v>Кавалеровский МО</c:v>
                </c:pt>
                <c:pt idx="5">
                  <c:v>Яковлевский МО</c:v>
                </c:pt>
                <c:pt idx="6">
                  <c:v>Ольгинский МО</c:v>
                </c:pt>
                <c:pt idx="7">
                  <c:v>Анучинский МО</c:v>
                </c:pt>
                <c:pt idx="8">
                  <c:v>Ханкайский МО</c:v>
                </c:pt>
                <c:pt idx="9">
                  <c:v>Дальнереченский МР</c:v>
                </c:pt>
                <c:pt idx="10">
                  <c:v>Михайловский МР</c:v>
                </c:pt>
                <c:pt idx="11">
                  <c:v>Пожарский МО</c:v>
                </c:pt>
                <c:pt idx="12">
                  <c:v>Уссурийский ГО</c:v>
                </c:pt>
                <c:pt idx="13">
                  <c:v>Хорольский МО</c:v>
                </c:pt>
                <c:pt idx="14">
                  <c:v>Спасский МР</c:v>
                </c:pt>
                <c:pt idx="15">
                  <c:v>Надеждинский МР</c:v>
                </c:pt>
                <c:pt idx="16">
                  <c:v>Арсеньевский ГО</c:v>
                </c:pt>
                <c:pt idx="17">
                  <c:v>Находкинский ГО</c:v>
                </c:pt>
                <c:pt idx="18">
                  <c:v>Приморский край (РП)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0</c:v>
                </c:pt>
                <c:pt idx="1">
                  <c:v>45.129999999999995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50</c:v>
                </c:pt>
                <c:pt idx="7">
                  <c:v>37.5</c:v>
                </c:pt>
                <c:pt idx="8">
                  <c:v>69.099999999999994</c:v>
                </c:pt>
                <c:pt idx="9">
                  <c:v>100</c:v>
                </c:pt>
                <c:pt idx="10">
                  <c:v>36.840000000000003</c:v>
                </c:pt>
                <c:pt idx="11">
                  <c:v>36.36</c:v>
                </c:pt>
                <c:pt idx="12">
                  <c:v>64.290000000000006</c:v>
                </c:pt>
                <c:pt idx="13">
                  <c:v>57.62</c:v>
                </c:pt>
                <c:pt idx="14">
                  <c:v>92.31</c:v>
                </c:pt>
                <c:pt idx="15">
                  <c:v>0</c:v>
                </c:pt>
                <c:pt idx="16">
                  <c:v>0</c:v>
                </c:pt>
                <c:pt idx="17">
                  <c:v>33.33</c:v>
                </c:pt>
                <c:pt idx="18">
                  <c:v>84.62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Лист1!$A$2:$A$20</c:f>
              <c:strCache>
                <c:ptCount val="19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Партизанский МО</c:v>
                </c:pt>
                <c:pt idx="3">
                  <c:v>Артемовский ГО</c:v>
                </c:pt>
                <c:pt idx="4">
                  <c:v>Кавалеровский МО</c:v>
                </c:pt>
                <c:pt idx="5">
                  <c:v>Яковлевский МО</c:v>
                </c:pt>
                <c:pt idx="6">
                  <c:v>Ольгинский МО</c:v>
                </c:pt>
                <c:pt idx="7">
                  <c:v>Анучинский МО</c:v>
                </c:pt>
                <c:pt idx="8">
                  <c:v>Ханкайский МО</c:v>
                </c:pt>
                <c:pt idx="9">
                  <c:v>Дальнереченский МР</c:v>
                </c:pt>
                <c:pt idx="10">
                  <c:v>Михайловский МР</c:v>
                </c:pt>
                <c:pt idx="11">
                  <c:v>Пожарский МО</c:v>
                </c:pt>
                <c:pt idx="12">
                  <c:v>Уссурийский ГО</c:v>
                </c:pt>
                <c:pt idx="13">
                  <c:v>Хорольский МО</c:v>
                </c:pt>
                <c:pt idx="14">
                  <c:v>Спасский МР</c:v>
                </c:pt>
                <c:pt idx="15">
                  <c:v>Надеждинский МР</c:v>
                </c:pt>
                <c:pt idx="16">
                  <c:v>Арсеньевский ГО</c:v>
                </c:pt>
                <c:pt idx="17">
                  <c:v>Находкинский ГО</c:v>
                </c:pt>
                <c:pt idx="18">
                  <c:v>Приморский край (РП)</c:v>
                </c:pt>
              </c:strCache>
            </c:str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60.46</c:v>
                </c:pt>
                <c:pt idx="1">
                  <c:v>41.85</c:v>
                </c:pt>
                <c:pt idx="2">
                  <c:v>50</c:v>
                </c:pt>
                <c:pt idx="3">
                  <c:v>31.25</c:v>
                </c:pt>
                <c:pt idx="4">
                  <c:v>84.61</c:v>
                </c:pt>
                <c:pt idx="5">
                  <c:v>50</c:v>
                </c:pt>
                <c:pt idx="6">
                  <c:v>100</c:v>
                </c:pt>
                <c:pt idx="7">
                  <c:v>80.760000000000005</c:v>
                </c:pt>
                <c:pt idx="8">
                  <c:v>60.71</c:v>
                </c:pt>
                <c:pt idx="9">
                  <c:v>37.5</c:v>
                </c:pt>
                <c:pt idx="10">
                  <c:v>54.05</c:v>
                </c:pt>
                <c:pt idx="11">
                  <c:v>0</c:v>
                </c:pt>
                <c:pt idx="12">
                  <c:v>60.07</c:v>
                </c:pt>
                <c:pt idx="13">
                  <c:v>55.18</c:v>
                </c:pt>
                <c:pt idx="14">
                  <c:v>0</c:v>
                </c:pt>
                <c:pt idx="15">
                  <c:v>42.86</c:v>
                </c:pt>
                <c:pt idx="16">
                  <c:v>67.28</c:v>
                </c:pt>
                <c:pt idx="17">
                  <c:v>31.25</c:v>
                </c:pt>
                <c:pt idx="18">
                  <c:v>35.42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6-4B5B-B2FA-5D80263F42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24.14</c:v>
                </c:pt>
                <c:pt idx="1">
                  <c:v>41.48</c:v>
                </c:pt>
                <c:pt idx="2">
                  <c:v>26.37</c:v>
                </c:pt>
                <c:pt idx="3">
                  <c:v>8.01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5.43</c:v>
                </c:pt>
                <c:pt idx="1">
                  <c:v>27.13</c:v>
                </c:pt>
                <c:pt idx="2">
                  <c:v>51.16</c:v>
                </c:pt>
                <c:pt idx="3">
                  <c:v>16.28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88824200069763E-2"/>
          <c:y val="2.5399755238722246E-2"/>
          <c:w val="0.93769156638880757"/>
          <c:h val="0.87206996005311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EC2-457C-AD2B-989B2CBFD28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F57-40EE-AE04-9A10C1E4416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F57-40EE-AE04-9A10C1E44167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F57-40EE-AE04-9A10C1E441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Лист1!$B$1:$AG$1</c:f>
              <c:strCach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strCache>
            </c:strRef>
          </c:cat>
          <c:val>
            <c:numRef>
              <c:f>Лист1!$B$2:$AG$2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0.8</c:v>
                </c:pt>
                <c:pt idx="5">
                  <c:v>0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2.2999999999999998</c:v>
                </c:pt>
                <c:pt idx="10">
                  <c:v>0.8</c:v>
                </c:pt>
                <c:pt idx="11">
                  <c:v>1.6</c:v>
                </c:pt>
                <c:pt idx="12">
                  <c:v>3.1</c:v>
                </c:pt>
                <c:pt idx="13">
                  <c:v>3.9</c:v>
                </c:pt>
                <c:pt idx="14">
                  <c:v>4.7</c:v>
                </c:pt>
                <c:pt idx="15">
                  <c:v>5.4</c:v>
                </c:pt>
                <c:pt idx="16">
                  <c:v>3.1</c:v>
                </c:pt>
                <c:pt idx="17">
                  <c:v>4.7</c:v>
                </c:pt>
                <c:pt idx="18">
                  <c:v>3.9</c:v>
                </c:pt>
                <c:pt idx="19">
                  <c:v>6.2</c:v>
                </c:pt>
                <c:pt idx="20">
                  <c:v>9.3000000000000007</c:v>
                </c:pt>
                <c:pt idx="21">
                  <c:v>8.5</c:v>
                </c:pt>
                <c:pt idx="22">
                  <c:v>7.8</c:v>
                </c:pt>
                <c:pt idx="23">
                  <c:v>5.4</c:v>
                </c:pt>
                <c:pt idx="24">
                  <c:v>10.1</c:v>
                </c:pt>
                <c:pt idx="25">
                  <c:v>6.2</c:v>
                </c:pt>
                <c:pt idx="26">
                  <c:v>4.7</c:v>
                </c:pt>
                <c:pt idx="27">
                  <c:v>0.8</c:v>
                </c:pt>
                <c:pt idx="28">
                  <c:v>3.1</c:v>
                </c:pt>
                <c:pt idx="29">
                  <c:v>1.6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strCache>
            </c:strRef>
          </c:cat>
          <c:val>
            <c:numRef>
              <c:f>Лист1!$B$2:$T$2</c:f>
              <c:numCache>
                <c:formatCode>General</c:formatCode>
                <c:ptCount val="19"/>
                <c:pt idx="0">
                  <c:v>42.86</c:v>
                </c:pt>
                <c:pt idx="1">
                  <c:v>57.14</c:v>
                </c:pt>
                <c:pt idx="2">
                  <c:v>0</c:v>
                </c:pt>
                <c:pt idx="3">
                  <c:v>9.52</c:v>
                </c:pt>
                <c:pt idx="4">
                  <c:v>28.57</c:v>
                </c:pt>
                <c:pt idx="5">
                  <c:v>85.71</c:v>
                </c:pt>
                <c:pt idx="6">
                  <c:v>35.71</c:v>
                </c:pt>
                <c:pt idx="7">
                  <c:v>28.57</c:v>
                </c:pt>
                <c:pt idx="8">
                  <c:v>0</c:v>
                </c:pt>
                <c:pt idx="9">
                  <c:v>28.57</c:v>
                </c:pt>
                <c:pt idx="10">
                  <c:v>14.29</c:v>
                </c:pt>
                <c:pt idx="11">
                  <c:v>50</c:v>
                </c:pt>
                <c:pt idx="12">
                  <c:v>4.76</c:v>
                </c:pt>
                <c:pt idx="13">
                  <c:v>32.14</c:v>
                </c:pt>
                <c:pt idx="14">
                  <c:v>28.57</c:v>
                </c:pt>
                <c:pt idx="15">
                  <c:v>14.29</c:v>
                </c:pt>
                <c:pt idx="16">
                  <c:v>14.29</c:v>
                </c:pt>
                <c:pt idx="17">
                  <c:v>14.29</c:v>
                </c:pt>
                <c:pt idx="18">
                  <c:v>28.57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strCache>
            </c:strRef>
          </c:cat>
          <c:val>
            <c:numRef>
              <c:f>Лист1!$B$3:$T$3</c:f>
              <c:numCache>
                <c:formatCode>General</c:formatCode>
                <c:ptCount val="19"/>
                <c:pt idx="0">
                  <c:v>51.43</c:v>
                </c:pt>
                <c:pt idx="1">
                  <c:v>34.29</c:v>
                </c:pt>
                <c:pt idx="2">
                  <c:v>15.71</c:v>
                </c:pt>
                <c:pt idx="3">
                  <c:v>53.33</c:v>
                </c:pt>
                <c:pt idx="4">
                  <c:v>74.290000000000006</c:v>
                </c:pt>
                <c:pt idx="5">
                  <c:v>65.709999999999994</c:v>
                </c:pt>
                <c:pt idx="6">
                  <c:v>42.86</c:v>
                </c:pt>
                <c:pt idx="7">
                  <c:v>31.43</c:v>
                </c:pt>
                <c:pt idx="8">
                  <c:v>34.29</c:v>
                </c:pt>
                <c:pt idx="9">
                  <c:v>45.71</c:v>
                </c:pt>
                <c:pt idx="10">
                  <c:v>51.43</c:v>
                </c:pt>
                <c:pt idx="11">
                  <c:v>70</c:v>
                </c:pt>
                <c:pt idx="12">
                  <c:v>43.81</c:v>
                </c:pt>
                <c:pt idx="13">
                  <c:v>31.43</c:v>
                </c:pt>
                <c:pt idx="14">
                  <c:v>74.290000000000006</c:v>
                </c:pt>
                <c:pt idx="15">
                  <c:v>40</c:v>
                </c:pt>
                <c:pt idx="16">
                  <c:v>68.569999999999993</c:v>
                </c:pt>
                <c:pt idx="17">
                  <c:v>57.14</c:v>
                </c:pt>
                <c:pt idx="18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strCache>
            </c:strRef>
          </c:cat>
          <c:val>
            <c:numRef>
              <c:f>Лист1!$B$4:$T$4</c:f>
              <c:numCache>
                <c:formatCode>General</c:formatCode>
                <c:ptCount val="19"/>
                <c:pt idx="0">
                  <c:v>72.73</c:v>
                </c:pt>
                <c:pt idx="1">
                  <c:v>43.94</c:v>
                </c:pt>
                <c:pt idx="2">
                  <c:v>42.42</c:v>
                </c:pt>
                <c:pt idx="3">
                  <c:v>73.739999999999995</c:v>
                </c:pt>
                <c:pt idx="4">
                  <c:v>90.91</c:v>
                </c:pt>
                <c:pt idx="5">
                  <c:v>95.45</c:v>
                </c:pt>
                <c:pt idx="6">
                  <c:v>59.85</c:v>
                </c:pt>
                <c:pt idx="7">
                  <c:v>39.39</c:v>
                </c:pt>
                <c:pt idx="8">
                  <c:v>78.03</c:v>
                </c:pt>
                <c:pt idx="9">
                  <c:v>51.52</c:v>
                </c:pt>
                <c:pt idx="10">
                  <c:v>82.58</c:v>
                </c:pt>
                <c:pt idx="11">
                  <c:v>79.55</c:v>
                </c:pt>
                <c:pt idx="12">
                  <c:v>84.34</c:v>
                </c:pt>
                <c:pt idx="13">
                  <c:v>51.14</c:v>
                </c:pt>
                <c:pt idx="14">
                  <c:v>72.73</c:v>
                </c:pt>
                <c:pt idx="15">
                  <c:v>54.55</c:v>
                </c:pt>
                <c:pt idx="16">
                  <c:v>100</c:v>
                </c:pt>
                <c:pt idx="17">
                  <c:v>84.85</c:v>
                </c:pt>
                <c:pt idx="18">
                  <c:v>60.61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strCache>
            </c:strRef>
          </c:cat>
          <c:val>
            <c:numRef>
              <c:f>Лист1!$B$5:$T$5</c:f>
              <c:numCache>
                <c:formatCode>General</c:formatCode>
                <c:ptCount val="19"/>
                <c:pt idx="0">
                  <c:v>76.19</c:v>
                </c:pt>
                <c:pt idx="1">
                  <c:v>28.57</c:v>
                </c:pt>
                <c:pt idx="2">
                  <c:v>66.67</c:v>
                </c:pt>
                <c:pt idx="3">
                  <c:v>88.89</c:v>
                </c:pt>
                <c:pt idx="4">
                  <c:v>100</c:v>
                </c:pt>
                <c:pt idx="5">
                  <c:v>100</c:v>
                </c:pt>
                <c:pt idx="6">
                  <c:v>59.52</c:v>
                </c:pt>
                <c:pt idx="7">
                  <c:v>76.19</c:v>
                </c:pt>
                <c:pt idx="8">
                  <c:v>100</c:v>
                </c:pt>
                <c:pt idx="9">
                  <c:v>71.430000000000007</c:v>
                </c:pt>
                <c:pt idx="10">
                  <c:v>92.86</c:v>
                </c:pt>
                <c:pt idx="11">
                  <c:v>92.86</c:v>
                </c:pt>
                <c:pt idx="12">
                  <c:v>95.24</c:v>
                </c:pt>
                <c:pt idx="13">
                  <c:v>92.86</c:v>
                </c:pt>
                <c:pt idx="14">
                  <c:v>95.24</c:v>
                </c:pt>
                <c:pt idx="15">
                  <c:v>71.430000000000007</c:v>
                </c:pt>
                <c:pt idx="16">
                  <c:v>95.24</c:v>
                </c:pt>
                <c:pt idx="17">
                  <c:v>95.24</c:v>
                </c:pt>
                <c:pt idx="18">
                  <c:v>76.19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73.599999999999994</c:v>
                </c:pt>
                <c:pt idx="1">
                  <c:v>78.98</c:v>
                </c:pt>
                <c:pt idx="2">
                  <c:v>74.25</c:v>
                </c:pt>
                <c:pt idx="3">
                  <c:v>71.92</c:v>
                </c:pt>
                <c:pt idx="4">
                  <c:v>74.489999999999995</c:v>
                </c:pt>
                <c:pt idx="5">
                  <c:v>73.03</c:v>
                </c:pt>
                <c:pt idx="6">
                  <c:v>75.69</c:v>
                </c:pt>
                <c:pt idx="7">
                  <c:v>68.89</c:v>
                </c:pt>
                <c:pt idx="8">
                  <c:v>48.36</c:v>
                </c:pt>
                <c:pt idx="9">
                  <c:v>64.06</c:v>
                </c:pt>
                <c:pt idx="10">
                  <c:v>61.21</c:v>
                </c:pt>
                <c:pt idx="11">
                  <c:v>33.409999999999997</c:v>
                </c:pt>
                <c:pt idx="12">
                  <c:v>81.239999999999995</c:v>
                </c:pt>
                <c:pt idx="13">
                  <c:v>57.38</c:v>
                </c:pt>
                <c:pt idx="14">
                  <c:v>56.09</c:v>
                </c:pt>
                <c:pt idx="15">
                  <c:v>72.430000000000007</c:v>
                </c:pt>
                <c:pt idx="16">
                  <c:v>65.959999999999994</c:v>
                </c:pt>
                <c:pt idx="17">
                  <c:v>38.46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layout>
                <c:manualLayout>
                  <c:x val="7.8234143615534858E-3"/>
                  <c:y val="-4.45186421814134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6C-4D99-90F2-1F856572BED4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layout>
                <c:manualLayout>
                  <c:x val="4.4705224923162487E-3"/>
                  <c:y val="4.45186421814134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6C-4D99-90F2-1F856572BED4}"/>
                </c:ext>
              </c:extLst>
            </c:dLbl>
            <c:dLbl>
              <c:idx val="7"/>
              <c:layout>
                <c:manualLayout>
                  <c:x val="4.470522492316207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58-4A35-8218-C460A538A484}"/>
                </c:ext>
              </c:extLst>
            </c:dLbl>
            <c:dLbl>
              <c:idx val="9"/>
              <c:layout>
                <c:manualLayout>
                  <c:x val="5.5881531153953619E-3"/>
                  <c:y val="-4.080828391218428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6C-4D99-90F2-1F856572BED4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0"/>
                  <c:y val="-3.3388981636060099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5.5881531153953619E-3"/>
                  <c:y val="-2.040414195609214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6C-4D99-90F2-1F856572BED4}"/>
                </c:ext>
              </c:extLst>
            </c:dLbl>
            <c:dLbl>
              <c:idx val="13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34-44A9-B8A0-A83C806071FB}"/>
                </c:ext>
              </c:extLst>
            </c:dLbl>
            <c:dLbl>
              <c:idx val="14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34-44A9-B8A0-A83C806071FB}"/>
                </c:ext>
              </c:extLst>
            </c:dLbl>
            <c:dLbl>
              <c:idx val="17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958-4A35-8218-C460A538A48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66.53</c:v>
                </c:pt>
                <c:pt idx="1">
                  <c:v>73.150000000000006</c:v>
                </c:pt>
                <c:pt idx="2">
                  <c:v>71.22</c:v>
                </c:pt>
                <c:pt idx="3">
                  <c:v>68.400000000000006</c:v>
                </c:pt>
                <c:pt idx="4">
                  <c:v>69.66</c:v>
                </c:pt>
                <c:pt idx="5">
                  <c:v>65.069999999999993</c:v>
                </c:pt>
                <c:pt idx="6">
                  <c:v>69.92</c:v>
                </c:pt>
                <c:pt idx="7">
                  <c:v>62.77</c:v>
                </c:pt>
                <c:pt idx="8">
                  <c:v>43.22</c:v>
                </c:pt>
                <c:pt idx="9">
                  <c:v>57.25</c:v>
                </c:pt>
                <c:pt idx="10">
                  <c:v>58.92</c:v>
                </c:pt>
                <c:pt idx="11">
                  <c:v>28.31</c:v>
                </c:pt>
                <c:pt idx="12">
                  <c:v>75.23</c:v>
                </c:pt>
                <c:pt idx="13">
                  <c:v>53.81</c:v>
                </c:pt>
                <c:pt idx="14">
                  <c:v>54.33</c:v>
                </c:pt>
                <c:pt idx="15">
                  <c:v>66.319999999999993</c:v>
                </c:pt>
                <c:pt idx="16">
                  <c:v>58.6</c:v>
                </c:pt>
                <c:pt idx="17">
                  <c:v>36.29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2.1800000000000002</c:v>
                </c:pt>
                <c:pt idx="1">
                  <c:v>33</c:v>
                </c:pt>
                <c:pt idx="2">
                  <c:v>44.46</c:v>
                </c:pt>
                <c:pt idx="3">
                  <c:v>20.36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6.15</c:v>
                </c:pt>
                <c:pt idx="1">
                  <c:v>41.5</c:v>
                </c:pt>
                <c:pt idx="2">
                  <c:v>39.83</c:v>
                </c:pt>
                <c:pt idx="3">
                  <c:v>12.51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9AB-4BD0-9FF9-F2D7660FED6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48C-4E62-B1DE-A027DD9B82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Лист1!$B$1:$AB$1</c:f>
              <c:strCache>
                <c:ptCount val="2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0.7</c:v>
                </c:pt>
                <c:pt idx="6">
                  <c:v>0.9</c:v>
                </c:pt>
                <c:pt idx="7">
                  <c:v>1.7</c:v>
                </c:pt>
                <c:pt idx="8">
                  <c:v>1.8</c:v>
                </c:pt>
                <c:pt idx="9">
                  <c:v>3.8</c:v>
                </c:pt>
                <c:pt idx="10">
                  <c:v>5.5</c:v>
                </c:pt>
                <c:pt idx="11">
                  <c:v>5.9</c:v>
                </c:pt>
                <c:pt idx="12">
                  <c:v>6.2</c:v>
                </c:pt>
                <c:pt idx="13">
                  <c:v>7.3</c:v>
                </c:pt>
                <c:pt idx="14">
                  <c:v>6.3</c:v>
                </c:pt>
                <c:pt idx="15">
                  <c:v>6.6</c:v>
                </c:pt>
                <c:pt idx="16">
                  <c:v>9.9</c:v>
                </c:pt>
                <c:pt idx="17">
                  <c:v>7.8</c:v>
                </c:pt>
                <c:pt idx="18">
                  <c:v>7.8</c:v>
                </c:pt>
                <c:pt idx="19">
                  <c:v>7.8</c:v>
                </c:pt>
                <c:pt idx="20">
                  <c:v>6.5</c:v>
                </c:pt>
                <c:pt idx="21">
                  <c:v>5.7</c:v>
                </c:pt>
                <c:pt idx="22">
                  <c:v>2.7</c:v>
                </c:pt>
                <c:pt idx="23">
                  <c:v>2.4</c:v>
                </c:pt>
                <c:pt idx="24">
                  <c:v>0.5</c:v>
                </c:pt>
                <c:pt idx="25">
                  <c:v>0.8</c:v>
                </c:pt>
                <c:pt idx="2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6.6552043435950991E-3"/>
              <c:y val="0.27267991781170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112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Лист1!$B$2:$S$2</c:f>
              <c:numCache>
                <c:formatCode>General</c:formatCode>
                <c:ptCount val="18"/>
                <c:pt idx="0">
                  <c:v>21.19</c:v>
                </c:pt>
                <c:pt idx="1">
                  <c:v>42.37</c:v>
                </c:pt>
                <c:pt idx="2">
                  <c:v>18.64</c:v>
                </c:pt>
                <c:pt idx="3">
                  <c:v>37.29</c:v>
                </c:pt>
                <c:pt idx="4">
                  <c:v>23.73</c:v>
                </c:pt>
                <c:pt idx="5">
                  <c:v>37.29</c:v>
                </c:pt>
                <c:pt idx="6">
                  <c:v>35.590000000000003</c:v>
                </c:pt>
                <c:pt idx="7">
                  <c:v>41.53</c:v>
                </c:pt>
                <c:pt idx="8">
                  <c:v>7.63</c:v>
                </c:pt>
                <c:pt idx="9">
                  <c:v>8.4700000000000006</c:v>
                </c:pt>
                <c:pt idx="10">
                  <c:v>15.25</c:v>
                </c:pt>
                <c:pt idx="11">
                  <c:v>5.08</c:v>
                </c:pt>
                <c:pt idx="12">
                  <c:v>36.44</c:v>
                </c:pt>
                <c:pt idx="13">
                  <c:v>11.86</c:v>
                </c:pt>
                <c:pt idx="14">
                  <c:v>23.73</c:v>
                </c:pt>
                <c:pt idx="15">
                  <c:v>28.81</c:v>
                </c:pt>
                <c:pt idx="16">
                  <c:v>15.25</c:v>
                </c:pt>
                <c:pt idx="17">
                  <c:v>11.02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112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Лист1!$B$3:$S$3</c:f>
              <c:numCache>
                <c:formatCode>General</c:formatCode>
                <c:ptCount val="18"/>
                <c:pt idx="0">
                  <c:v>55.03</c:v>
                </c:pt>
                <c:pt idx="1">
                  <c:v>64.2</c:v>
                </c:pt>
                <c:pt idx="2">
                  <c:v>62.81</c:v>
                </c:pt>
                <c:pt idx="3">
                  <c:v>58.54</c:v>
                </c:pt>
                <c:pt idx="4">
                  <c:v>58.79</c:v>
                </c:pt>
                <c:pt idx="5">
                  <c:v>56.28</c:v>
                </c:pt>
                <c:pt idx="6">
                  <c:v>61.31</c:v>
                </c:pt>
                <c:pt idx="7">
                  <c:v>50.63</c:v>
                </c:pt>
                <c:pt idx="8">
                  <c:v>27.51</c:v>
                </c:pt>
                <c:pt idx="9">
                  <c:v>47.24</c:v>
                </c:pt>
                <c:pt idx="10">
                  <c:v>41.71</c:v>
                </c:pt>
                <c:pt idx="11">
                  <c:v>12.31</c:v>
                </c:pt>
                <c:pt idx="12">
                  <c:v>65.33</c:v>
                </c:pt>
                <c:pt idx="13">
                  <c:v>42.71</c:v>
                </c:pt>
                <c:pt idx="14">
                  <c:v>42.96</c:v>
                </c:pt>
                <c:pt idx="15">
                  <c:v>57.29</c:v>
                </c:pt>
                <c:pt idx="16">
                  <c:v>44.47</c:v>
                </c:pt>
                <c:pt idx="17">
                  <c:v>20.85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112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Лист1!$B$4:$S$4</c:f>
              <c:numCache>
                <c:formatCode>General</c:formatCode>
                <c:ptCount val="18"/>
                <c:pt idx="0">
                  <c:v>77.62</c:v>
                </c:pt>
                <c:pt idx="1">
                  <c:v>81.540000000000006</c:v>
                </c:pt>
                <c:pt idx="2">
                  <c:v>81.94</c:v>
                </c:pt>
                <c:pt idx="3">
                  <c:v>76.959999999999994</c:v>
                </c:pt>
                <c:pt idx="4">
                  <c:v>81.94</c:v>
                </c:pt>
                <c:pt idx="5">
                  <c:v>73.3</c:v>
                </c:pt>
                <c:pt idx="6">
                  <c:v>76.569999999999993</c:v>
                </c:pt>
                <c:pt idx="7">
                  <c:v>72.12</c:v>
                </c:pt>
                <c:pt idx="8">
                  <c:v>52.62</c:v>
                </c:pt>
                <c:pt idx="9">
                  <c:v>67.540000000000006</c:v>
                </c:pt>
                <c:pt idx="10">
                  <c:v>72.77</c:v>
                </c:pt>
                <c:pt idx="11">
                  <c:v>36.39</c:v>
                </c:pt>
                <c:pt idx="12">
                  <c:v>85.34</c:v>
                </c:pt>
                <c:pt idx="13">
                  <c:v>64.66</c:v>
                </c:pt>
                <c:pt idx="14">
                  <c:v>62.57</c:v>
                </c:pt>
                <c:pt idx="15">
                  <c:v>75.13</c:v>
                </c:pt>
                <c:pt idx="16">
                  <c:v>71.47</c:v>
                </c:pt>
                <c:pt idx="17">
                  <c:v>45.03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112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Лист1!$B$5:$S$5</c:f>
              <c:numCache>
                <c:formatCode>General</c:formatCode>
                <c:ptCount val="18"/>
                <c:pt idx="0">
                  <c:v>91.67</c:v>
                </c:pt>
                <c:pt idx="1">
                  <c:v>91.25</c:v>
                </c:pt>
                <c:pt idx="2">
                  <c:v>90.83</c:v>
                </c:pt>
                <c:pt idx="3">
                  <c:v>89.17</c:v>
                </c:pt>
                <c:pt idx="4">
                  <c:v>89.17</c:v>
                </c:pt>
                <c:pt idx="5">
                  <c:v>81.67</c:v>
                </c:pt>
                <c:pt idx="6">
                  <c:v>94.17</c:v>
                </c:pt>
                <c:pt idx="7">
                  <c:v>83.75</c:v>
                </c:pt>
                <c:pt idx="8">
                  <c:v>82.92</c:v>
                </c:pt>
                <c:pt idx="9">
                  <c:v>81.67</c:v>
                </c:pt>
                <c:pt idx="10">
                  <c:v>93.33</c:v>
                </c:pt>
                <c:pt idx="11">
                  <c:v>67.08</c:v>
                </c:pt>
                <c:pt idx="12">
                  <c:v>95</c:v>
                </c:pt>
                <c:pt idx="13">
                  <c:v>76.67</c:v>
                </c:pt>
                <c:pt idx="14">
                  <c:v>80.83</c:v>
                </c:pt>
                <c:pt idx="15">
                  <c:v>86.67</c:v>
                </c:pt>
                <c:pt idx="16">
                  <c:v>85.83</c:v>
                </c:pt>
                <c:pt idx="17">
                  <c:v>72.08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  <a:r>
                  <a:rPr lang="ru-RU" baseline="0" dirty="0"/>
                  <a:t> выполнения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Лист1!$A$2:$A$21</c:f>
              <c:strCache>
                <c:ptCount val="20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Анучинский МО</c:v>
                </c:pt>
                <c:pt idx="7">
                  <c:v>Ханкайский МО</c:v>
                </c:pt>
                <c:pt idx="8">
                  <c:v>Дальнереченский МР</c:v>
                </c:pt>
                <c:pt idx="9">
                  <c:v>Михайловский МР</c:v>
                </c:pt>
                <c:pt idx="10">
                  <c:v>Пожарский МО</c:v>
                </c:pt>
                <c:pt idx="11">
                  <c:v>Уссурийский ГО</c:v>
                </c:pt>
                <c:pt idx="12">
                  <c:v>Хорольский МО</c:v>
                </c:pt>
                <c:pt idx="13">
                  <c:v>Спасский МР</c:v>
                </c:pt>
                <c:pt idx="14">
                  <c:v>Арсеньевский ГО</c:v>
                </c:pt>
                <c:pt idx="15">
                  <c:v>Надеждинский МР</c:v>
                </c:pt>
                <c:pt idx="16">
                  <c:v>Хасанский МО</c:v>
                </c:pt>
                <c:pt idx="17">
                  <c:v>Красноармейский МР</c:v>
                </c:pt>
                <c:pt idx="18">
                  <c:v>Лесозаводский ГО</c:v>
                </c:pt>
                <c:pt idx="19">
                  <c:v>Приморский край (РП)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1">
                  <c:v>40</c:v>
                </c:pt>
                <c:pt idx="4">
                  <c:v>70</c:v>
                </c:pt>
                <c:pt idx="6">
                  <c:v>46.94</c:v>
                </c:pt>
                <c:pt idx="7">
                  <c:v>38.29</c:v>
                </c:pt>
                <c:pt idx="8">
                  <c:v>38.46</c:v>
                </c:pt>
                <c:pt idx="9">
                  <c:v>38.46</c:v>
                </c:pt>
                <c:pt idx="10">
                  <c:v>59.59</c:v>
                </c:pt>
                <c:pt idx="11">
                  <c:v>73.27</c:v>
                </c:pt>
                <c:pt idx="12">
                  <c:v>66.98</c:v>
                </c:pt>
                <c:pt idx="13">
                  <c:v>80</c:v>
                </c:pt>
                <c:pt idx="14">
                  <c:v>75</c:v>
                </c:pt>
                <c:pt idx="15">
                  <c:v>11.54</c:v>
                </c:pt>
                <c:pt idx="16">
                  <c:v>75</c:v>
                </c:pt>
                <c:pt idx="17">
                  <c:v>0</c:v>
                </c:pt>
                <c:pt idx="18">
                  <c:v>0</c:v>
                </c:pt>
                <c:pt idx="19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Лист1!$A$2:$A$21</c:f>
              <c:strCache>
                <c:ptCount val="20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Анучинский МО</c:v>
                </c:pt>
                <c:pt idx="7">
                  <c:v>Ханкайский МО</c:v>
                </c:pt>
                <c:pt idx="8">
                  <c:v>Дальнереченский МР</c:v>
                </c:pt>
                <c:pt idx="9">
                  <c:v>Михайловский МР</c:v>
                </c:pt>
                <c:pt idx="10">
                  <c:v>Пожарский МО</c:v>
                </c:pt>
                <c:pt idx="11">
                  <c:v>Уссурийский ГО</c:v>
                </c:pt>
                <c:pt idx="12">
                  <c:v>Хорольский МО</c:v>
                </c:pt>
                <c:pt idx="13">
                  <c:v>Спасский МР</c:v>
                </c:pt>
                <c:pt idx="14">
                  <c:v>Арсеньевский ГО</c:v>
                </c:pt>
                <c:pt idx="15">
                  <c:v>Надеждинский МР</c:v>
                </c:pt>
                <c:pt idx="16">
                  <c:v>Хасанский МО</c:v>
                </c:pt>
                <c:pt idx="17">
                  <c:v>Красноармейский МР</c:v>
                </c:pt>
                <c:pt idx="18">
                  <c:v>Лесозаводский ГО</c:v>
                </c:pt>
                <c:pt idx="19">
                  <c:v>Приморский край (РП)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1">
                  <c:v>64.03</c:v>
                </c:pt>
                <c:pt idx="4">
                  <c:v>100</c:v>
                </c:pt>
                <c:pt idx="6">
                  <c:v>58.33</c:v>
                </c:pt>
                <c:pt idx="7">
                  <c:v>73.679999999999993</c:v>
                </c:pt>
                <c:pt idx="8">
                  <c:v>66.67</c:v>
                </c:pt>
                <c:pt idx="9">
                  <c:v>33.93</c:v>
                </c:pt>
                <c:pt idx="10">
                  <c:v>38.46</c:v>
                </c:pt>
                <c:pt idx="11">
                  <c:v>62.37</c:v>
                </c:pt>
                <c:pt idx="12">
                  <c:v>61.43</c:v>
                </c:pt>
                <c:pt idx="13">
                  <c:v>33.33</c:v>
                </c:pt>
                <c:pt idx="14">
                  <c:v>63.63</c:v>
                </c:pt>
                <c:pt idx="15">
                  <c:v>0</c:v>
                </c:pt>
                <c:pt idx="16">
                  <c:v>93.75</c:v>
                </c:pt>
                <c:pt idx="17">
                  <c:v>25</c:v>
                </c:pt>
                <c:pt idx="18">
                  <c:v>50</c:v>
                </c:pt>
                <c:pt idx="19">
                  <c:v>85.72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Лист1!$A$2:$A$21</c:f>
              <c:strCache>
                <c:ptCount val="20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Анучинский МО</c:v>
                </c:pt>
                <c:pt idx="7">
                  <c:v>Ханкайский МО</c:v>
                </c:pt>
                <c:pt idx="8">
                  <c:v>Дальнереченский МР</c:v>
                </c:pt>
                <c:pt idx="9">
                  <c:v>Михайловский МР</c:v>
                </c:pt>
                <c:pt idx="10">
                  <c:v>Пожарский МО</c:v>
                </c:pt>
                <c:pt idx="11">
                  <c:v>Уссурийский ГО</c:v>
                </c:pt>
                <c:pt idx="12">
                  <c:v>Хорольский МО</c:v>
                </c:pt>
                <c:pt idx="13">
                  <c:v>Спасский МР</c:v>
                </c:pt>
                <c:pt idx="14">
                  <c:v>Арсеньевский ГО</c:v>
                </c:pt>
                <c:pt idx="15">
                  <c:v>Надеждинский МР</c:v>
                </c:pt>
                <c:pt idx="16">
                  <c:v>Хасанский МО</c:v>
                </c:pt>
                <c:pt idx="17">
                  <c:v>Красноармейский МР</c:v>
                </c:pt>
                <c:pt idx="18">
                  <c:v>Лесозаводский ГО</c:v>
                </c:pt>
                <c:pt idx="19">
                  <c:v>Приморский край (РП)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1">
                  <c:v>69.510000000000005</c:v>
                </c:pt>
                <c:pt idx="4">
                  <c:v>0</c:v>
                </c:pt>
                <c:pt idx="6">
                  <c:v>75</c:v>
                </c:pt>
                <c:pt idx="7">
                  <c:v>66.67</c:v>
                </c:pt>
                <c:pt idx="8">
                  <c:v>66.67</c:v>
                </c:pt>
                <c:pt idx="9">
                  <c:v>77.77</c:v>
                </c:pt>
                <c:pt idx="10">
                  <c:v>83.33</c:v>
                </c:pt>
                <c:pt idx="11">
                  <c:v>60.22</c:v>
                </c:pt>
                <c:pt idx="12">
                  <c:v>67.16</c:v>
                </c:pt>
                <c:pt idx="13">
                  <c:v>0</c:v>
                </c:pt>
                <c:pt idx="14">
                  <c:v>75</c:v>
                </c:pt>
                <c:pt idx="15">
                  <c:v>0</c:v>
                </c:pt>
                <c:pt idx="16">
                  <c:v>100</c:v>
                </c:pt>
                <c:pt idx="17">
                  <c:v>0</c:v>
                </c:pt>
                <c:pt idx="18">
                  <c:v>0</c:v>
                </c:pt>
                <c:pt idx="19">
                  <c:v>94.11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Лист1!$A$2:$A$21</c:f>
              <c:strCache>
                <c:ptCount val="20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Яковлевский МО</c:v>
                </c:pt>
                <c:pt idx="5">
                  <c:v>Ольгинский МО</c:v>
                </c:pt>
                <c:pt idx="6">
                  <c:v>Анучинский МО</c:v>
                </c:pt>
                <c:pt idx="7">
                  <c:v>Ханкайский МО</c:v>
                </c:pt>
                <c:pt idx="8">
                  <c:v>Дальнереченский МР</c:v>
                </c:pt>
                <c:pt idx="9">
                  <c:v>Михайловский МР</c:v>
                </c:pt>
                <c:pt idx="10">
                  <c:v>Пожарский МО</c:v>
                </c:pt>
                <c:pt idx="11">
                  <c:v>Уссурийский ГО</c:v>
                </c:pt>
                <c:pt idx="12">
                  <c:v>Хорольский МО</c:v>
                </c:pt>
                <c:pt idx="13">
                  <c:v>Спасский МР</c:v>
                </c:pt>
                <c:pt idx="14">
                  <c:v>Арсеньевский ГО</c:v>
                </c:pt>
                <c:pt idx="15">
                  <c:v>Надеждинский МР</c:v>
                </c:pt>
                <c:pt idx="16">
                  <c:v>Хасанский МО</c:v>
                </c:pt>
                <c:pt idx="17">
                  <c:v>Красноармейский МР</c:v>
                </c:pt>
                <c:pt idx="18">
                  <c:v>Лесозаводский ГО</c:v>
                </c:pt>
                <c:pt idx="19">
                  <c:v>Приморский край (РП)</c:v>
                </c:pt>
              </c:strCache>
            </c:strRef>
          </c:cat>
          <c:val>
            <c:numRef>
              <c:f>Лист1!$E$2:$E$21</c:f>
              <c:numCache>
                <c:formatCode>General</c:formatCode>
                <c:ptCount val="20"/>
                <c:pt idx="0">
                  <c:v>61.54</c:v>
                </c:pt>
                <c:pt idx="1">
                  <c:v>71.63</c:v>
                </c:pt>
                <c:pt idx="2">
                  <c:v>42.86</c:v>
                </c:pt>
                <c:pt idx="3">
                  <c:v>69.23</c:v>
                </c:pt>
                <c:pt idx="4">
                  <c:v>53.85</c:v>
                </c:pt>
                <c:pt idx="5">
                  <c:v>100</c:v>
                </c:pt>
                <c:pt idx="6">
                  <c:v>94.44</c:v>
                </c:pt>
                <c:pt idx="7">
                  <c:v>68.760000000000005</c:v>
                </c:pt>
                <c:pt idx="8">
                  <c:v>66.66</c:v>
                </c:pt>
                <c:pt idx="9">
                  <c:v>35.29</c:v>
                </c:pt>
                <c:pt idx="10">
                  <c:v>100</c:v>
                </c:pt>
                <c:pt idx="11">
                  <c:v>63.3</c:v>
                </c:pt>
                <c:pt idx="12">
                  <c:v>75.430000000000007</c:v>
                </c:pt>
                <c:pt idx="13">
                  <c:v>14.29</c:v>
                </c:pt>
                <c:pt idx="14">
                  <c:v>72.849999999999994</c:v>
                </c:pt>
                <c:pt idx="15">
                  <c:v>66.67</c:v>
                </c:pt>
                <c:pt idx="16">
                  <c:v>87.5</c:v>
                </c:pt>
                <c:pt idx="17">
                  <c:v>29.51</c:v>
                </c:pt>
                <c:pt idx="18">
                  <c:v>41.38</c:v>
                </c:pt>
                <c:pt idx="19">
                  <c:v>60.35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F-451C-A564-5E206392A9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79.489999999999995</c:v>
                </c:pt>
                <c:pt idx="1">
                  <c:v>80.87</c:v>
                </c:pt>
                <c:pt idx="2">
                  <c:v>70.69</c:v>
                </c:pt>
                <c:pt idx="3">
                  <c:v>89.9</c:v>
                </c:pt>
                <c:pt idx="4">
                  <c:v>87.93</c:v>
                </c:pt>
                <c:pt idx="5">
                  <c:v>80.239999999999995</c:v>
                </c:pt>
                <c:pt idx="6">
                  <c:v>77.16</c:v>
                </c:pt>
                <c:pt idx="7">
                  <c:v>63.37</c:v>
                </c:pt>
                <c:pt idx="8">
                  <c:v>58.25</c:v>
                </c:pt>
                <c:pt idx="9">
                  <c:v>55.59</c:v>
                </c:pt>
                <c:pt idx="10">
                  <c:v>83.14</c:v>
                </c:pt>
                <c:pt idx="11">
                  <c:v>56.64</c:v>
                </c:pt>
                <c:pt idx="12">
                  <c:v>38.83</c:v>
                </c:pt>
                <c:pt idx="13">
                  <c:v>47.35</c:v>
                </c:pt>
                <c:pt idx="14">
                  <c:v>60.78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00FF00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BE0-439C-9B35-D6A9A5614624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FFFF00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FFFF00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BE0-439C-9B35-D6A9A5614624}"/>
                </c:ext>
              </c:extLst>
            </c:dLbl>
            <c:dLbl>
              <c:idx val="5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E8-4D14-9903-FEF59A565C8C}"/>
                </c:ext>
              </c:extLst>
            </c:dLbl>
            <c:dLbl>
              <c:idx val="6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BE0-439C-9B35-D6A9A5614624}"/>
                </c:ext>
              </c:extLst>
            </c:dLbl>
            <c:dLbl>
              <c:idx val="7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94-43E7-B41C-5512A88B50EB}"/>
                </c:ext>
              </c:extLst>
            </c:dLbl>
            <c:dLbl>
              <c:idx val="8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BE8-4D14-9903-FEF59A565C8C}"/>
                </c:ext>
              </c:extLst>
            </c:dLbl>
            <c:dLbl>
              <c:idx val="9"/>
              <c:spPr>
                <a:solidFill>
                  <a:srgbClr val="00FF00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BE0-439C-9B35-D6A9A5614624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spPr>
                <a:solidFill>
                  <a:srgbClr val="FFC000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C6-4FCB-9C15-D47E9D6AD422}"/>
                </c:ext>
              </c:extLst>
            </c:dLbl>
            <c:dLbl>
              <c:idx val="14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94-43E7-B41C-5512A88B50EB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79.12</c:v>
                </c:pt>
                <c:pt idx="1">
                  <c:v>77.44</c:v>
                </c:pt>
                <c:pt idx="2">
                  <c:v>75.81</c:v>
                </c:pt>
                <c:pt idx="3">
                  <c:v>88.19</c:v>
                </c:pt>
                <c:pt idx="4">
                  <c:v>86</c:v>
                </c:pt>
                <c:pt idx="5">
                  <c:v>76.760000000000005</c:v>
                </c:pt>
                <c:pt idx="6">
                  <c:v>76.319999999999993</c:v>
                </c:pt>
                <c:pt idx="7">
                  <c:v>60.92</c:v>
                </c:pt>
                <c:pt idx="8">
                  <c:v>57.63</c:v>
                </c:pt>
                <c:pt idx="9">
                  <c:v>55.69</c:v>
                </c:pt>
                <c:pt idx="10">
                  <c:v>76.760000000000005</c:v>
                </c:pt>
                <c:pt idx="11">
                  <c:v>56.61</c:v>
                </c:pt>
                <c:pt idx="12">
                  <c:v>39.46</c:v>
                </c:pt>
                <c:pt idx="13">
                  <c:v>40.28</c:v>
                </c:pt>
                <c:pt idx="14">
                  <c:v>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30.16</cx:pt>
          <cx:pt idx="1">60.520000000000003</cx:pt>
          <cx:pt idx="2">9.3200000000000003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tx1"/>
                    </a:solidFill>
                  </a:defRPr>
                </a:pPr>
                <a:endParaRPr lang="ru-RU" sz="16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20.039999999999999</cx:pt>
          <cx:pt idx="1">69.090000000000003</cx:pt>
          <cx:pt idx="2">10.859999999999999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tx1"/>
                    </a:solidFill>
                  </a:defRPr>
                </a:pPr>
                <a:endParaRPr lang="ru-RU" sz="16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29.539999999999999</cx:pt>
          <cx:pt idx="1">59.759999999999998</cx:pt>
          <cx:pt idx="2">10.699999999999999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ysClr val="windowText" lastClr="000000"/>
                    </a:solidFill>
                  </a:defRPr>
                </a:pPr>
                <a:endParaRPr lang="ru-RU" sz="160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27.559999999999999</cx:pt>
          <cx:pt idx="1">60.780000000000001</cx:pt>
          <cx:pt idx="2">11.66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 sz="140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26.559999999999999</cx:pt>
          <cx:pt idx="1">59.920000000000002</cx:pt>
          <cx:pt idx="2">13.52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1A82C1-5FFE-99FC-44F7-8EBF2B1B9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B3D208-D754-2459-EAA9-83F5DB931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4271-1331-4452-881E-898437D3224A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E2EEE-26BA-EF38-8770-4D4B49411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650DF-EBD7-1244-E1D3-0E3B85624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B568-9709-4CEA-A565-5ED5DEAE5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6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D8070-D9CD-8D41-1F42-C33AE22D6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67F854-6F87-EA0C-1A9B-AB8A170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AC097A-484F-D4FF-B96D-5C68211E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0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C1D20F5-CE80-6AB5-012B-ED08711CB1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3430270 h 6858000"/>
              <a:gd name="connsiteX5" fmla="*/ 876426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3430270"/>
                </a:lnTo>
                <a:cubicBezTo>
                  <a:pt x="12191999" y="5329555"/>
                  <a:pt x="10662919" y="6858000"/>
                  <a:pt x="8764269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5A9FB47-03F0-836A-5245-19852DA4EDB5}"/>
              </a:ext>
            </a:extLst>
          </p:cNvPr>
          <p:cNvSpPr/>
          <p:nvPr/>
        </p:nvSpPr>
        <p:spPr>
          <a:xfrm>
            <a:off x="8764269" y="3430270"/>
            <a:ext cx="3427730" cy="3427729"/>
          </a:xfrm>
          <a:custGeom>
            <a:avLst/>
            <a:gdLst>
              <a:gd name="connsiteX0" fmla="*/ 3427730 w 3427730"/>
              <a:gd name="connsiteY0" fmla="*/ 0 h 3427729"/>
              <a:gd name="connsiteX1" fmla="*/ 0 w 3427730"/>
              <a:gd name="connsiteY1" fmla="*/ 3427730 h 3427729"/>
              <a:gd name="connsiteX2" fmla="*/ 3427730 w 3427730"/>
              <a:gd name="connsiteY2" fmla="*/ 3427730 h 3427729"/>
              <a:gd name="connsiteX3" fmla="*/ 3427730 w 3427730"/>
              <a:gd name="connsiteY3" fmla="*/ 0 h 34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730" h="3427729">
                <a:moveTo>
                  <a:pt x="3427730" y="0"/>
                </a:moveTo>
                <a:cubicBezTo>
                  <a:pt x="3427730" y="1899285"/>
                  <a:pt x="1898650" y="3427730"/>
                  <a:pt x="0" y="3427730"/>
                </a:cubicBezTo>
                <a:lnTo>
                  <a:pt x="3427730" y="3427730"/>
                </a:lnTo>
                <a:lnTo>
                  <a:pt x="3427730" y="0"/>
                </a:lnTo>
                <a:close/>
              </a:path>
            </a:pathLst>
          </a:custGeom>
          <a:solidFill>
            <a:srgbClr val="13818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3D96DD-D849-71BA-6111-25ADD9B57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797736F-CF0D-0124-7BE7-75B7E6853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50" y="341630"/>
            <a:ext cx="6174740" cy="6174740"/>
          </a:xfrm>
          <a:custGeom>
            <a:avLst/>
            <a:gdLst>
              <a:gd name="connsiteX0" fmla="*/ 3087371 w 6174740"/>
              <a:gd name="connsiteY0" fmla="*/ 0 h 6174740"/>
              <a:gd name="connsiteX1" fmla="*/ 4813490 w 6174740"/>
              <a:gd name="connsiteY1" fmla="*/ 527309 h 6174740"/>
              <a:gd name="connsiteX2" fmla="*/ 4992272 w 6174740"/>
              <a:gd name="connsiteY2" fmla="*/ 661004 h 6174740"/>
              <a:gd name="connsiteX3" fmla="*/ 5051169 w 6174740"/>
              <a:gd name="connsiteY3" fmla="*/ 705048 h 6174740"/>
              <a:gd name="connsiteX4" fmla="*/ 5270421 w 6174740"/>
              <a:gd name="connsiteY4" fmla="*/ 904320 h 6174740"/>
              <a:gd name="connsiteX5" fmla="*/ 6174740 w 6174740"/>
              <a:gd name="connsiteY5" fmla="*/ 3087370 h 6174740"/>
              <a:gd name="connsiteX6" fmla="*/ 6035981 w 6174740"/>
              <a:gd name="connsiteY6" fmla="*/ 4005410 h 6174740"/>
              <a:gd name="connsiteX7" fmla="*/ 5802213 w 6174740"/>
              <a:gd name="connsiteY7" fmla="*/ 4558935 h 6174740"/>
              <a:gd name="connsiteX8" fmla="*/ 4559217 w 6174740"/>
              <a:gd name="connsiteY8" fmla="*/ 5802085 h 6174740"/>
              <a:gd name="connsiteX9" fmla="*/ 3557662 w 6174740"/>
              <a:gd name="connsiteY9" fmla="*/ 6139164 h 6174740"/>
              <a:gd name="connsiteX10" fmla="*/ 3403119 w 6174740"/>
              <a:gd name="connsiteY10" fmla="*/ 6158799 h 6174740"/>
              <a:gd name="connsiteX11" fmla="*/ 3246290 w 6174740"/>
              <a:gd name="connsiteY11" fmla="*/ 6170723 h 6174740"/>
              <a:gd name="connsiteX12" fmla="*/ 3087370 w 6174740"/>
              <a:gd name="connsiteY12" fmla="*/ 6174740 h 6174740"/>
              <a:gd name="connsiteX13" fmla="*/ 2928506 w 6174740"/>
              <a:gd name="connsiteY13" fmla="*/ 6170723 h 6174740"/>
              <a:gd name="connsiteX14" fmla="*/ 0 w 6174740"/>
              <a:gd name="connsiteY14" fmla="*/ 3087370 h 6174740"/>
              <a:gd name="connsiteX15" fmla="*/ 3087371 w 6174740"/>
              <a:gd name="connsiteY15" fmla="*/ 0 h 6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4740" h="6174740">
                <a:moveTo>
                  <a:pt x="3087371" y="0"/>
                </a:moveTo>
                <a:cubicBezTo>
                  <a:pt x="3726736" y="0"/>
                  <a:pt x="4320739" y="194400"/>
                  <a:pt x="4813490" y="527309"/>
                </a:cubicBezTo>
                <a:lnTo>
                  <a:pt x="4992272" y="661004"/>
                </a:lnTo>
                <a:lnTo>
                  <a:pt x="5051169" y="705048"/>
                </a:lnTo>
                <a:cubicBezTo>
                  <a:pt x="5127411" y="767969"/>
                  <a:pt x="5200581" y="834479"/>
                  <a:pt x="5270421" y="904320"/>
                </a:cubicBezTo>
                <a:cubicBezTo>
                  <a:pt x="5829142" y="1463040"/>
                  <a:pt x="6174740" y="2234883"/>
                  <a:pt x="6174740" y="3087370"/>
                </a:cubicBezTo>
                <a:cubicBezTo>
                  <a:pt x="6174740" y="3407053"/>
                  <a:pt x="6126163" y="3715395"/>
                  <a:pt x="6035981" y="4005410"/>
                </a:cubicBezTo>
                <a:cubicBezTo>
                  <a:pt x="5975860" y="4198754"/>
                  <a:pt x="5897249" y="4383952"/>
                  <a:pt x="5802213" y="4558935"/>
                </a:cubicBezTo>
                <a:cubicBezTo>
                  <a:pt x="5517105" y="5083885"/>
                  <a:pt x="5084177" y="5516897"/>
                  <a:pt x="4559217" y="5802085"/>
                </a:cubicBezTo>
                <a:cubicBezTo>
                  <a:pt x="4252991" y="5968444"/>
                  <a:pt x="3915448" y="6084501"/>
                  <a:pt x="3557662" y="6139164"/>
                </a:cubicBezTo>
                <a:cubicBezTo>
                  <a:pt x="3506550" y="6146972"/>
                  <a:pt x="3455025" y="6153528"/>
                  <a:pt x="3403119" y="6158799"/>
                </a:cubicBezTo>
                <a:cubicBezTo>
                  <a:pt x="3351213" y="6164070"/>
                  <a:pt x="3298926" y="6168055"/>
                  <a:pt x="3246290" y="6170723"/>
                </a:cubicBezTo>
                <a:lnTo>
                  <a:pt x="3087370" y="6174740"/>
                </a:lnTo>
                <a:lnTo>
                  <a:pt x="2928506" y="6170723"/>
                </a:lnTo>
                <a:cubicBezTo>
                  <a:pt x="1297346" y="6088026"/>
                  <a:pt x="0" y="4739065"/>
                  <a:pt x="0" y="3087370"/>
                </a:cubicBezTo>
                <a:cubicBezTo>
                  <a:pt x="0" y="1382395"/>
                  <a:pt x="1382395" y="0"/>
                  <a:pt x="30873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F91FFF6-4C03-7D93-625D-47EC2992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0" y="1097281"/>
            <a:ext cx="4663440" cy="5562599"/>
          </a:xfrm>
        </p:spPr>
        <p:txBody>
          <a:bodyPr/>
          <a:lstStyle>
            <a:lvl1pPr algn="l"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chemeClr val="bg1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marL="3429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8001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12573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6573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21145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6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A04DC2-40A0-83AD-C210-4FB4ACA4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54E0DCD-021D-F45C-2EDF-22567DC72B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5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2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E1843D4-49AC-1F6A-A790-A50BD02B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D165736-A4CD-E14C-E750-388DB8D36E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64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DDF331-2770-C4DD-6ACE-560DF3BAD0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0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6EB2BD-F2B4-D605-EF79-8FBD2DA6A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598F62C9-8BAB-8957-DA8D-D17A7AC68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12192000" y="3799205"/>
                  <a:pt x="9133205" y="6858000"/>
                  <a:pt x="533400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6263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FFDF-0F1C-1BDE-2C7C-6F1EEA51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2A32B-87BF-A1C4-AE44-6C01AC3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3" r:id="rId4"/>
    <p:sldLayoutId id="2147483669" r:id="rId5"/>
    <p:sldLayoutId id="2147483664" r:id="rId6"/>
    <p:sldLayoutId id="2147483668" r:id="rId7"/>
    <p:sldLayoutId id="2147483665" r:id="rId8"/>
    <p:sldLayoutId id="2147483651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06AD5E-8059-51D8-7B2E-A3A2EF52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Результаты Всероссийских проверочных работ (ВПР) </a:t>
            </a:r>
            <a:br>
              <a:rPr lang="ru-RU" b="1" dirty="0"/>
            </a:br>
            <a:r>
              <a:rPr lang="ru-RU" b="1" dirty="0"/>
              <a:t>в  Приморском крае</a:t>
            </a:r>
            <a:br>
              <a:rPr lang="ru-RU" b="1" dirty="0"/>
            </a:br>
            <a:r>
              <a:rPr lang="ru-RU" b="1" dirty="0"/>
              <a:t>2024 год</a:t>
            </a:r>
            <a:br>
              <a:rPr lang="ru-RU" b="1" dirty="0"/>
            </a:br>
            <a:r>
              <a:rPr lang="ru-RU" b="1" dirty="0"/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2056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97247"/>
              </p:ext>
            </p:extLst>
          </p:nvPr>
        </p:nvGraphicFramePr>
        <p:xfrm>
          <a:off x="194122" y="2784742"/>
          <a:ext cx="3756179" cy="1012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273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433906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378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131433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288929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CD7DDA-D955-4D5E-AD59-AEE4EAD41438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25843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817122"/>
              </p:ext>
            </p:extLst>
          </p:nvPr>
        </p:nvGraphicFramePr>
        <p:xfrm>
          <a:off x="531791" y="634041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934249" y="4767474"/>
            <a:ext cx="267682" cy="274135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521804" y="5020118"/>
            <a:ext cx="290585" cy="22589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352987" y="5159704"/>
            <a:ext cx="267421" cy="195715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661950" y="4312567"/>
            <a:ext cx="229256" cy="365116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500353" y="636882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791865" y="6361780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210472" y="636882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390871" y="636882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98C3A-8069-4211-875C-0CD12BD606D7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34347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Выполнение заданий группами участников, %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495772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D43794-4AA8-4651-BB42-811C1147BAE9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412566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D18E353-2AB9-4E66-814B-113B7F2CE3E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4730805"/>
                  </p:ext>
                </p:extLst>
              </p:nvPr>
            </p:nvGraphicFramePr>
            <p:xfrm>
              <a:off x="1518408" y="1087946"/>
              <a:ext cx="8397798" cy="468210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D18E353-2AB9-4E66-814B-113B7F2CE3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8408" y="1087946"/>
                <a:ext cx="8397798" cy="468210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7F413B-C52A-408D-8619-CFCF01A81337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8354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физике в 11 классах приняло участие </a:t>
            </a:r>
            <a:r>
              <a:rPr lang="ru-RU" sz="2800" b="1" dirty="0">
                <a:latin typeface="+mn-lt"/>
              </a:rPr>
              <a:t>959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59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ru-RU" sz="2800" b="1" dirty="0">
                <a:latin typeface="+mn-lt"/>
              </a:rPr>
              <a:t>6,15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52,34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                       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                           </a:t>
            </a:r>
            <a:r>
              <a:rPr lang="ru-RU" sz="2800" b="1" dirty="0">
                <a:latin typeface="+mn-lt"/>
              </a:rPr>
              <a:t>12, 14, 15, 18.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82871-F3DF-4FFC-8EC1-9F6626FBCECC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421585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химии</a:t>
            </a:r>
          </a:p>
        </p:txBody>
      </p:sp>
    </p:spTree>
    <p:extLst>
      <p:ext uri="{BB962C8B-B14F-4D97-AF65-F5344CB8AC3E}">
        <p14:creationId xmlns:p14="http://schemas.microsoft.com/office/powerpoint/2010/main" val="95092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5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3280" y="2429557"/>
            <a:ext cx="3023852" cy="505849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11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4044099" y="5256644"/>
            <a:ext cx="7550869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работе содержатся 11 заданий базового уровня сложности с кратким ответом и развернутым ответом. Их порядковые номера: 1–8, 11, 12, 15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11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33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28609" y="3149948"/>
            <a:ext cx="3023852" cy="50584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41523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20-27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28-33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2188868" y="5479829"/>
            <a:ext cx="1641183" cy="79877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EF47660-006F-41FF-9A8B-0C1FCE94619D}"/>
              </a:ext>
            </a:extLst>
          </p:cNvPr>
          <p:cNvSpPr/>
          <p:nvPr/>
        </p:nvSpPr>
        <p:spPr>
          <a:xfrm>
            <a:off x="4044099" y="5919718"/>
            <a:ext cx="7550869" cy="446371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работе содержатся 4 задания с развёрнутым ответом повышенного уровня сложности. Их порядковые номера: 9, 10, 13, 14.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8EDD73-B053-47BF-A9E4-11A39A544947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Химия,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2669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C63D16-4AD3-47DF-9954-447C61C7C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36969"/>
              </p:ext>
            </p:extLst>
          </p:nvPr>
        </p:nvGraphicFramePr>
        <p:xfrm>
          <a:off x="96893" y="887106"/>
          <a:ext cx="11760989" cy="50320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89227">
                  <a:extLst>
                    <a:ext uri="{9D8B030D-6E8A-4147-A177-3AD203B41FA5}">
                      <a16:colId xmlns:a16="http://schemas.microsoft.com/office/drawing/2014/main" val="3371003209"/>
                    </a:ext>
                  </a:extLst>
                </a:gridCol>
                <a:gridCol w="10971762">
                  <a:extLst>
                    <a:ext uri="{9D8B030D-6E8A-4147-A177-3AD203B41FA5}">
                      <a16:colId xmlns:a16="http://schemas.microsoft.com/office/drawing/2014/main" val="1794966923"/>
                    </a:ext>
                  </a:extLst>
                </a:gridCol>
              </a:tblGrid>
              <a:tr h="97798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ПООП НОО: выпускник научится / получит возможность научиться или проверяемые требования (умения) в соответствии с ФГОС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856539"/>
                  </a:ext>
                </a:extLst>
              </a:tr>
              <a:tr h="338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710" marR="5905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приобретённые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практической деятельности и повседневной жизни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объяснения</a:t>
                      </a: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химических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</a:t>
                      </a: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происходящих в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природе,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быту</a:t>
                      </a:r>
                      <a:r>
                        <a:rPr lang="ru-RU" sz="12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6804931"/>
                  </a:ext>
                </a:extLst>
              </a:tr>
              <a:tr h="121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92710" marR="5905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малых</a:t>
                      </a:r>
                      <a:r>
                        <a:rPr lang="ru-RU" sz="1200" spc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периодов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положению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Д.И.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Менделеева; общие химические свойства металлов,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неметаллов,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неорганических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органических</a:t>
                      </a:r>
                      <a:r>
                        <a:rPr lang="ru-RU" sz="12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соединений;</a:t>
                      </a:r>
                      <a:r>
                        <a:rPr lang="ru-RU" sz="12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</a:t>
                      </a:r>
                      <a:r>
                        <a:rPr lang="ru-RU" sz="12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свойства</a:t>
                      </a:r>
                      <a:r>
                        <a:rPr lang="ru-RU" sz="12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изученных</a:t>
                      </a: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органических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9602564"/>
                  </a:ext>
                </a:extLst>
              </a:tr>
              <a:tr h="287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523923"/>
                  </a:ext>
                </a:extLst>
              </a:tr>
              <a:tr h="423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710" marR="59055" algn="just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объяснять зависимость свойств веществ от их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строения;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природу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(ионной, ковалентной, металлической), зависимость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равновесия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факторов;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</a:t>
                      </a:r>
                      <a:r>
                        <a:rPr lang="ru-RU" sz="1200" spc="4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изученных</a:t>
                      </a:r>
                      <a:r>
                        <a:rPr lang="ru-RU" sz="1200" spc="4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</a:t>
                      </a:r>
                      <a:r>
                        <a:rPr lang="ru-RU" sz="1200" spc="4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химических</a:t>
                      </a:r>
                      <a:r>
                        <a:rPr lang="ru-RU" sz="1200" spc="4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реакций: электролитической</a:t>
                      </a:r>
                      <a:r>
                        <a:rPr lang="ru-RU" sz="1200" spc="3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диссоциации,</a:t>
                      </a:r>
                      <a:r>
                        <a:rPr lang="ru-RU" sz="1200" spc="3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ионного</a:t>
                      </a:r>
                      <a:r>
                        <a:rPr lang="ru-RU" sz="1200" spc="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обмена, окислительно-восстановительных</a:t>
                      </a:r>
                      <a:r>
                        <a:rPr lang="ru-RU" sz="1200" spc="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</a:t>
                      </a:r>
                      <a:r>
                        <a:rPr lang="ru-RU" sz="1200" spc="2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</a:t>
                      </a:r>
                      <a:r>
                        <a:rPr lang="ru-RU" sz="1200" spc="2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их уравнения).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867957"/>
                  </a:ext>
                </a:extLst>
              </a:tr>
              <a:tr h="139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710" marR="59055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определять валентность и степень окисления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элементов,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соединениях, заряд иона, характер среды в водных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растворах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неорганических</a:t>
                      </a:r>
                      <a:r>
                        <a:rPr lang="ru-RU" sz="1200" spc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соединений, окислитель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восстановитель,</a:t>
                      </a:r>
                      <a:r>
                        <a:rPr lang="ru-RU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принадлежность</a:t>
                      </a:r>
                      <a:r>
                        <a:rPr lang="ru-RU" sz="1200" spc="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</a:t>
                      </a:r>
                      <a:r>
                        <a:rPr lang="ru-RU" sz="12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различным</a:t>
                      </a: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классам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органических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6968410"/>
                  </a:ext>
                </a:extLst>
              </a:tr>
              <a:tr h="293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92710" marR="5905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объяснять зависимость свойств веществ от их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строения;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природу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(ионной, ковалентной, металлической), зависимость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равновесия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факторов;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реакций: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электролитической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диссоциации,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ионного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обмена,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окислительно-восстановительных</a:t>
                      </a:r>
                      <a:r>
                        <a:rPr lang="ru-RU" sz="1200" spc="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</a:t>
                      </a:r>
                      <a:r>
                        <a:rPr lang="ru-RU" sz="1200" spc="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</a:t>
                      </a:r>
                      <a:r>
                        <a:rPr lang="ru-RU" sz="1200" spc="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их уравнения).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20648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29686"/>
                  </a:ext>
                </a:extLst>
              </a:tr>
              <a:tr h="191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92710" marR="5905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определять валентность и степень окисления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элементов,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соединениях, заряд иона, характер среды в водных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растворах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неорганических</a:t>
                      </a:r>
                      <a:r>
                        <a:rPr lang="ru-RU" sz="1200" spc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соединений, окислитель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восстановитель,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принадлежность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различным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классам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органических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соединений;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(электролитической</a:t>
                      </a:r>
                      <a:r>
                        <a:rPr lang="ru-RU" sz="12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диссоциации,</a:t>
                      </a:r>
                      <a:r>
                        <a:rPr lang="ru-RU" sz="1200" spc="2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ионного</a:t>
                      </a:r>
                      <a:r>
                        <a:rPr lang="ru-RU" sz="12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обмена, окислительно-восстановительных)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2111620"/>
                  </a:ext>
                </a:extLst>
              </a:tr>
              <a:tr h="332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72037"/>
                  </a:ext>
                </a:extLst>
              </a:tr>
              <a:tr h="356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710" marR="5905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объяснять зависимость свойств веществ от их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строения;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природу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(ионной, ковалентной, металлической), зависимость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равновесия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факторов;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реакций: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электролитической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диссоциации,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ионного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обмена,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окислительно-восстановительных</a:t>
                      </a:r>
                      <a:r>
                        <a:rPr lang="ru-RU" sz="1200" spc="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</a:t>
                      </a:r>
                      <a:r>
                        <a:rPr lang="ru-RU" sz="1200" spc="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</a:t>
                      </a:r>
                      <a:r>
                        <a:rPr lang="ru-RU" sz="1200" spc="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их уравнения).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9400083"/>
                  </a:ext>
                </a:extLst>
              </a:tr>
              <a:tr h="170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710" marR="5905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определять валентность и степень окисления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элементов,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соединениях, заряд иона, характер среды в водных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растворах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неорганических</a:t>
                      </a:r>
                      <a:r>
                        <a:rPr lang="ru-RU" sz="1200" spc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соединений, окислитель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восстановитель,</a:t>
                      </a:r>
                      <a:r>
                        <a:rPr lang="ru-RU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принадлежность</a:t>
                      </a:r>
                      <a:r>
                        <a:rPr lang="ru-RU" sz="1200" spc="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</a:t>
                      </a:r>
                      <a:r>
                        <a:rPr lang="ru-RU" sz="12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различным</a:t>
                      </a: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классам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органических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2929384"/>
                  </a:ext>
                </a:extLst>
              </a:tr>
              <a:tr h="268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92710" marR="5905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объяснять зависимость свойств веществ от их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строения;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природу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(ионной, ковалентной, металлической), зависимость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равновесия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факторов;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реакций: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электролитической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диссоциации,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ионного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обмена,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окислительно-восстановительных</a:t>
                      </a:r>
                      <a:r>
                        <a:rPr lang="ru-RU" sz="1200" spc="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</a:t>
                      </a:r>
                      <a:r>
                        <a:rPr lang="ru-RU" sz="1200" spc="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</a:t>
                      </a:r>
                      <a:r>
                        <a:rPr lang="ru-RU" sz="1200" spc="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их уравнения).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2304703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835660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710" marR="5905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приобретённые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практической деятельности и повседневной жизни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spc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</a:t>
                      </a:r>
                      <a:r>
                        <a:rPr lang="ru-RU" sz="1200" spc="1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грамотного</a:t>
                      </a:r>
                      <a:r>
                        <a:rPr lang="ru-RU" sz="1200" spc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поведения</a:t>
                      </a:r>
                      <a:r>
                        <a:rPr lang="ru-RU" sz="1200" spc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окружающей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604865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710" marR="5905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приобретённые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практической деятельности и повседневной жизни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приготовления</a:t>
                      </a:r>
                      <a:r>
                        <a:rPr lang="ru-RU" sz="1200" spc="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растворов</a:t>
                      </a:r>
                      <a:r>
                        <a:rPr lang="ru-RU" sz="12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заданной концентрации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быту</a:t>
                      </a:r>
                      <a:r>
                        <a:rPr lang="ru-RU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58248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99CD41D-01C4-44BA-BEAC-F55A120F4EA7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Химия,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66538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79998"/>
              </p:ext>
            </p:extLst>
          </p:nvPr>
        </p:nvGraphicFramePr>
        <p:xfrm>
          <a:off x="-180976" y="659027"/>
          <a:ext cx="12282359" cy="590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95D0A0-051C-4D20-B454-843DA9E8013B}"/>
              </a:ext>
            </a:extLst>
          </p:cNvPr>
          <p:cNvSpPr txBox="1"/>
          <p:nvPr/>
        </p:nvSpPr>
        <p:spPr>
          <a:xfrm>
            <a:off x="10183501" y="6638785"/>
            <a:ext cx="2008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Качество знаний = «4»+»5»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A1D4D-353F-4237-97D6-4F07E42946C2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Химия,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01502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/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72925"/>
              </p:ext>
            </p:extLst>
          </p:nvPr>
        </p:nvGraphicFramePr>
        <p:xfrm>
          <a:off x="414337" y="701974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346040" y="6343936"/>
            <a:ext cx="265419" cy="1435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333470" y="6627565"/>
            <a:ext cx="263867" cy="156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331909" y="6082014"/>
            <a:ext cx="265428" cy="1566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3B088-A7DD-424D-B6FF-C12BEAA7887C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Химия,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243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007" y="265259"/>
            <a:ext cx="7774463" cy="573640"/>
          </a:xfrm>
        </p:spPr>
        <p:txBody>
          <a:bodyPr/>
          <a:lstStyle/>
          <a:p>
            <a:r>
              <a:rPr lang="ru-RU" dirty="0"/>
              <a:t>Цель Всероссийских проверочных работ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77" y="1917373"/>
            <a:ext cx="10728960" cy="4594226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latin typeface="+mn-lt"/>
              </a:rPr>
              <a:t>Мониторинг уровня подготовки обучающихся в соответствии с федеральными государственными образовательными стандартами</a:t>
            </a:r>
          </a:p>
          <a:p>
            <a:pPr algn="just"/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4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77553"/>
              </p:ext>
            </p:extLst>
          </p:nvPr>
        </p:nvGraphicFramePr>
        <p:xfrm>
          <a:off x="177723" y="2717849"/>
          <a:ext cx="3756179" cy="1163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4125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420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116221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383191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1BCC6C-593C-4D3D-94C2-0DE48AD93024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Химия,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217376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558882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598900" y="4739363"/>
            <a:ext cx="278741" cy="286594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566156" y="5178586"/>
            <a:ext cx="251946" cy="199136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300005" y="4903798"/>
            <a:ext cx="267684" cy="252520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427457" y="4422398"/>
            <a:ext cx="278740" cy="347694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227175" y="63712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908361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171246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028432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5E0884-C85E-4885-AC89-3A89A6948FA1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Химия,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416220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188208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75B5D7-1551-426D-B443-91F0111197AA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Химия,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31885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FB554891-186F-4A57-930E-39DA9651E3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00390498"/>
                  </p:ext>
                </p:extLst>
              </p:nvPr>
            </p:nvGraphicFramePr>
            <p:xfrm>
              <a:off x="1468073" y="1107347"/>
              <a:ext cx="8655956" cy="42416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FB554891-186F-4A57-930E-39DA9651E3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8073" y="1107347"/>
                <a:ext cx="8655956" cy="4241643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1463D6C-7380-46D0-80FE-80C87CAAA316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Химия,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99050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химии в 11 классах приняло участие </a:t>
            </a:r>
            <a:r>
              <a:rPr lang="ru-RU" sz="2800" b="1" dirty="0">
                <a:latin typeface="+mn-lt"/>
              </a:rPr>
              <a:t>893 </a:t>
            </a:r>
            <a:r>
              <a:rPr lang="ru-RU" sz="2800" dirty="0">
                <a:latin typeface="+mn-lt"/>
              </a:rPr>
              <a:t>человека.</a:t>
            </a:r>
          </a:p>
          <a:p>
            <a:pPr algn="just"/>
            <a:endParaRPr lang="ru-RU" sz="2800" dirty="0">
              <a:latin typeface="+mn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25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ru-RU" sz="2800" b="1" dirty="0">
                <a:latin typeface="+mn-lt"/>
              </a:rPr>
              <a:t>2,8</a:t>
            </a:r>
            <a:r>
              <a:rPr lang="ru-RU" sz="2800" dirty="0">
                <a:latin typeface="+mn-lt"/>
              </a:rPr>
              <a:t>%).</a:t>
            </a:r>
          </a:p>
          <a:p>
            <a:pPr algn="just"/>
            <a:endParaRPr lang="ru-RU" sz="2800" dirty="0">
              <a:latin typeface="+mn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62,15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                    в  процессе выполнения работы.</a:t>
            </a:r>
          </a:p>
          <a:p>
            <a:pPr algn="just"/>
            <a:endParaRPr lang="ru-RU" sz="2800" dirty="0">
              <a:latin typeface="+mn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вызвало задание                     </a:t>
            </a:r>
            <a:r>
              <a:rPr lang="ru-RU" sz="2800" b="1" dirty="0">
                <a:latin typeface="+mn-lt"/>
              </a:rPr>
              <a:t>13.</a:t>
            </a:r>
            <a:endParaRPr lang="ru-RU" sz="2800" dirty="0">
              <a:latin typeface="+mn-lt"/>
            </a:endParaRPr>
          </a:p>
          <a:p>
            <a:pPr algn="just"/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3A33E-6B6E-4357-8F39-6A9ADA4D57A9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Химия,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56103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2787420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4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11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0686" y="4906192"/>
            <a:ext cx="8457086" cy="441997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Задания 1, 2, 4, 11, 14 содержат изображения, являющиеся основанием для поиска верного ответа или объяснения.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          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11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3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13485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25-32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59EDB0E-7073-4193-A693-C99431AD8642}"/>
              </a:ext>
            </a:extLst>
          </p:cNvPr>
          <p:cNvSpPr/>
          <p:nvPr/>
        </p:nvSpPr>
        <p:spPr>
          <a:xfrm>
            <a:off x="3490686" y="5400265"/>
            <a:ext cx="8457086" cy="441997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Задания 2, 4, 6, 11, 13 предполагают выбор либо создание верных суждений, исходя из контекста задания.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A30728A-00B2-417F-9B5B-947F9FC84E96}"/>
              </a:ext>
            </a:extLst>
          </p:cNvPr>
          <p:cNvSpPr/>
          <p:nvPr/>
        </p:nvSpPr>
        <p:spPr>
          <a:xfrm>
            <a:off x="3490686" y="5891254"/>
            <a:ext cx="8457085" cy="441997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Задания 3, 4, 6, 8, 10, 12, 13, 14 требуют от учащихся умений работать с графиками, схемами и табличным материалом.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0141A92-1C3B-48BF-B351-7C599E39BC2E}"/>
              </a:ext>
            </a:extLst>
          </p:cNvPr>
          <p:cNvSpPr/>
          <p:nvPr/>
        </p:nvSpPr>
        <p:spPr>
          <a:xfrm>
            <a:off x="3490686" y="6371979"/>
            <a:ext cx="8465424" cy="441997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Задания 6, 8, 9, 10, 12 представляют собой элементарные биологические задачи.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62FE3B-6C30-4520-81E8-7A74D02A09C7}"/>
              </a:ext>
            </a:extLst>
          </p:cNvPr>
          <p:cNvSpPr txBox="1"/>
          <p:nvPr/>
        </p:nvSpPr>
        <p:spPr>
          <a:xfrm>
            <a:off x="10700951" y="39382"/>
            <a:ext cx="149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11879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212521"/>
              </p:ext>
            </p:extLst>
          </p:nvPr>
        </p:nvGraphicFramePr>
        <p:xfrm>
          <a:off x="85369" y="752630"/>
          <a:ext cx="11796583" cy="603736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п/п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2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2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НОО:</a:t>
                      </a:r>
                      <a:r>
                        <a:rPr lang="ru-RU" sz="12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2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2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2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2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2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2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2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2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2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20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2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2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ФГОС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" marR="5524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выявлять приспособления организмов к среде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обитания,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мутагенов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30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окружающей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(косвенно),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антропогенные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12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экосистемах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своей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местности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" marR="5524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решать элементарные биологические задачи,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элементарные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скрещивания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</a:t>
                      </a:r>
                      <a:r>
                        <a:rPr lang="ru-RU" sz="1200" spc="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переноса</a:t>
                      </a:r>
                      <a:r>
                        <a:rPr lang="ru-RU" sz="1200" spc="29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</a:t>
                      </a:r>
                      <a:r>
                        <a:rPr lang="ru-RU" sz="1200" spc="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энергии</a:t>
                      </a:r>
                      <a:r>
                        <a:rPr lang="ru-RU" sz="1200" spc="29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экосистемах (цепи</a:t>
                      </a:r>
                      <a:r>
                        <a:rPr lang="ru-RU" sz="12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" marR="55245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процессов: размножение, оплодотворение, действие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искусственного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естественного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отбора,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приспособленности,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видов,</a:t>
                      </a:r>
                      <a:r>
                        <a:rPr lang="ru-RU" sz="12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круговорот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</a:t>
                      </a:r>
                      <a:r>
                        <a:rPr lang="ru-RU" sz="12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превращения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энергии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экосистемах</a:t>
                      </a:r>
                      <a:r>
                        <a:rPr lang="ru-RU" sz="12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биосфере.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" marR="55245" algn="just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объяснять: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формировании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научного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мировоззрения;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естественнонаучной картины мира; единство живой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неживой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родство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живых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организмов;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отрицательное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алкоголя,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никотина,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наркотических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зародыша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человека; влияние мутагенов на организм человека,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экологических факторов на организмы; взаимосвязи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организмов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окружающей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среды;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эволюции,</a:t>
                      </a:r>
                      <a:r>
                        <a:rPr lang="ru-RU" sz="1200" spc="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изменяемости</a:t>
                      </a:r>
                      <a:r>
                        <a:rPr lang="ru-RU" sz="1200" spc="6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видов,</a:t>
                      </a:r>
                      <a:r>
                        <a:rPr lang="ru-RU" sz="1200" spc="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нарушений развития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организмов.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" marR="5524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повседневной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отравлений,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вирусных и других заболеваний, стрессов, вредных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привычек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(курение,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алкоголизм,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наркомания),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среде;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оказания</a:t>
                      </a:r>
                      <a:r>
                        <a:rPr lang="ru-RU" sz="1200" spc="1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первой помощи</a:t>
                      </a:r>
                      <a:r>
                        <a:rPr lang="ru-RU" sz="1200" spc="1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1200" spc="1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простудных</a:t>
                      </a:r>
                      <a:r>
                        <a:rPr lang="ru-RU" sz="1200" spc="1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1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заболеваниях,</a:t>
                      </a:r>
                      <a:r>
                        <a:rPr lang="ru-RU" sz="1200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отравлении</a:t>
                      </a:r>
                      <a:r>
                        <a:rPr lang="ru-RU" sz="1200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пищевыми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продуктами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217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" marR="5524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200" spc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</a:t>
                      </a:r>
                      <a:r>
                        <a:rPr lang="ru-RU" sz="1200" spc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элементарные</a:t>
                      </a:r>
                      <a:r>
                        <a:rPr lang="ru-RU" sz="1200" spc="1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</a:t>
                      </a:r>
                      <a:r>
                        <a:rPr lang="ru-RU" sz="1200" spc="1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задачи, составлять  </a:t>
                      </a:r>
                      <a:r>
                        <a:rPr lang="ru-RU" sz="1200" spc="6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элементарные  </a:t>
                      </a:r>
                      <a:r>
                        <a:rPr lang="ru-RU" sz="1200" spc="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  </a:t>
                      </a:r>
                      <a:r>
                        <a:rPr lang="ru-RU" sz="1200" spc="6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скрещивания  </a:t>
                      </a:r>
                      <a:r>
                        <a:rPr lang="ru-RU" sz="1200" spc="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схемы</a:t>
                      </a:r>
                      <a:r>
                        <a:rPr lang="ru-RU" sz="1200" spc="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переноса</a:t>
                      </a:r>
                      <a:r>
                        <a:rPr lang="ru-RU" sz="1200" spc="29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</a:t>
                      </a:r>
                      <a:r>
                        <a:rPr lang="ru-RU" sz="1200" spc="29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энергии</a:t>
                      </a:r>
                      <a:r>
                        <a:rPr lang="ru-RU" sz="1200" spc="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экосистемах (цепи</a:t>
                      </a:r>
                      <a:r>
                        <a:rPr lang="ru-RU" sz="12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19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" marR="5524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(клеточная,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эволюционная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Ч. Дарвина);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В.И. Вернадского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биосфере;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Менделя,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закономерностей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изменчивости.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элементарные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элементарные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 скрещивания 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</a:t>
                      </a:r>
                      <a:r>
                        <a:rPr lang="ru-RU" sz="12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переноса веществ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энергии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экосистемах (цепи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  <a:tr h="213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213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" marR="55245">
                        <a:lnSpc>
                          <a:spcPts val="1550"/>
                        </a:lnSpc>
                        <a:spcAft>
                          <a:spcPts val="0"/>
                        </a:spcAft>
                        <a:tabLst>
                          <a:tab pos="683260" algn="l"/>
                          <a:tab pos="1177925" algn="l"/>
                          <a:tab pos="1395730" algn="l"/>
                          <a:tab pos="2210435" algn="l"/>
                          <a:tab pos="2646045" algn="l"/>
                          <a:tab pos="286512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</a:t>
                      </a:r>
                      <a:r>
                        <a:rPr lang="ru-RU" sz="12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</a:t>
                      </a:r>
                      <a:r>
                        <a:rPr lang="ru-RU" sz="12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объектов: клетки, генов и хромосом, вида и </a:t>
                      </a:r>
                      <a:r>
                        <a:rPr lang="ru-RU" sz="12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экосистем 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(структура)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232703"/>
                  </a:ext>
                </a:extLst>
              </a:tr>
              <a:tr h="213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799441"/>
                  </a:ext>
                </a:extLst>
              </a:tr>
              <a:tr h="213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" marR="5524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и понимать строение биологических объектов: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генов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хромосом,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экосистем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(структура).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научного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" marR="5524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мировоззрения;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 теорий в формирование современной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естественнонаучной картины мира; единство живой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неживой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родство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живых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организмов;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отрицательное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алкоголя,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никотина,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наркотических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зародыша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человека;</a:t>
                      </a:r>
                      <a:r>
                        <a:rPr lang="ru-RU" sz="1200" spc="1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</a:t>
                      </a:r>
                      <a:r>
                        <a:rPr lang="ru-RU" sz="1200" spc="1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мутагенов</a:t>
                      </a:r>
                      <a:r>
                        <a:rPr lang="ru-RU" sz="1200" spc="1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1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</a:t>
                      </a:r>
                      <a:r>
                        <a:rPr lang="ru-RU" sz="1200" spc="1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человека, экологических</a:t>
                      </a:r>
                      <a:r>
                        <a:rPr lang="ru-RU" sz="12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факторов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организмы.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181873"/>
                  </a:ext>
                </a:extLst>
              </a:tr>
              <a:tr h="213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607819"/>
                  </a:ext>
                </a:extLst>
              </a:tr>
              <a:tr h="213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357164"/>
                  </a:ext>
                </a:extLst>
              </a:tr>
              <a:tr h="213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" marR="5524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(клеточная,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эволюционная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Ч. Дарвина);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В.И. Вернадского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биосфере;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законов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Менделя,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закономерностей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изменчивости.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элементарные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элементарные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 скрещивания 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</a:t>
                      </a:r>
                      <a:r>
                        <a:rPr lang="ru-RU" sz="12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переноса веществ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энергии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экосистемах (цепи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01560"/>
                  </a:ext>
                </a:extLst>
              </a:tr>
              <a:tr h="213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" marR="5524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объектах в различных источниках (учебных текстах,</a:t>
                      </a:r>
                      <a:r>
                        <a:rPr lang="ru-RU" sz="12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справочниках,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научно-популярных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изданиях,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компьютерных</a:t>
                      </a:r>
                      <a:r>
                        <a:rPr lang="ru-RU" sz="12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базах</a:t>
                      </a:r>
                      <a:r>
                        <a:rPr lang="ru-RU" sz="1200" spc="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данных,</a:t>
                      </a:r>
                      <a:r>
                        <a:rPr lang="ru-RU" sz="12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ресурсах</a:t>
                      </a:r>
                      <a:r>
                        <a:rPr lang="ru-RU" sz="1200" spc="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Интернета)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критически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140558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DD748-9159-429F-87C2-3022B79FCA2C}"/>
              </a:ext>
            </a:extLst>
          </p:cNvPr>
          <p:cNvSpPr txBox="1"/>
          <p:nvPr/>
        </p:nvSpPr>
        <p:spPr>
          <a:xfrm>
            <a:off x="10700951" y="39382"/>
            <a:ext cx="149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165393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373519"/>
              </p:ext>
            </p:extLst>
          </p:nvPr>
        </p:nvGraphicFramePr>
        <p:xfrm>
          <a:off x="102973" y="1527142"/>
          <a:ext cx="12022352" cy="529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6290AE-689F-42A8-9661-5170D651CB64}"/>
              </a:ext>
            </a:extLst>
          </p:cNvPr>
          <p:cNvSpPr txBox="1"/>
          <p:nvPr/>
        </p:nvSpPr>
        <p:spPr>
          <a:xfrm>
            <a:off x="10700951" y="39382"/>
            <a:ext cx="149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45415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/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725008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93569-ACE1-4CDF-A674-0F18662EC4BC}"/>
              </a:ext>
            </a:extLst>
          </p:cNvPr>
          <p:cNvSpPr txBox="1"/>
          <p:nvPr/>
        </p:nvSpPr>
        <p:spPr>
          <a:xfrm>
            <a:off x="10700951" y="39382"/>
            <a:ext cx="149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55610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58" y="302392"/>
            <a:ext cx="5619853" cy="594360"/>
          </a:xfrm>
        </p:spPr>
        <p:txBody>
          <a:bodyPr>
            <a:normAutofit/>
          </a:bodyPr>
          <a:lstStyle/>
          <a:p>
            <a:r>
              <a:rPr lang="ru-RU" dirty="0"/>
              <a:t>Как использовать результаты ВПР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38" y="1401900"/>
            <a:ext cx="5409479" cy="212965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адресная работа с образовательными организациями и учителями, чьи учащиеся показывают низкие результаты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организация методических заседаний по выработке стратегий исправления основных ошибок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организация транслирования опыта учителей, учащиеся которых показывают стабильные и хорошие результаты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080E9E4-4437-488C-9149-75840E35420A}"/>
              </a:ext>
            </a:extLst>
          </p:cNvPr>
          <p:cNvSpPr txBox="1">
            <a:spLocks/>
          </p:cNvSpPr>
          <p:nvPr/>
        </p:nvSpPr>
        <p:spPr>
          <a:xfrm>
            <a:off x="1239381" y="3946000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+mn-lt"/>
              </a:rPr>
              <a:t>Учитель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FD1D88A9-B92C-4C6F-A1CB-1E91D4DF0D14}"/>
              </a:ext>
            </a:extLst>
          </p:cNvPr>
          <p:cNvSpPr txBox="1">
            <a:spLocks/>
          </p:cNvSpPr>
          <p:nvPr/>
        </p:nvSpPr>
        <p:spPr>
          <a:xfrm>
            <a:off x="1227948" y="896752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+mn-lt"/>
              </a:rPr>
              <a:t>Муниципальный уровень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008D56D-B0F5-4B0A-BDD0-F34F9382E03E}"/>
              </a:ext>
            </a:extLst>
          </p:cNvPr>
          <p:cNvSpPr txBox="1">
            <a:spLocks/>
          </p:cNvSpPr>
          <p:nvPr/>
        </p:nvSpPr>
        <p:spPr>
          <a:xfrm>
            <a:off x="7076301" y="921457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+mn-lt"/>
              </a:rPr>
              <a:t>Образовательная организация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2034F97-DFFA-42C8-9492-9992D06B042F}"/>
              </a:ext>
            </a:extLst>
          </p:cNvPr>
          <p:cNvSpPr txBox="1">
            <a:spLocks/>
          </p:cNvSpPr>
          <p:nvPr/>
        </p:nvSpPr>
        <p:spPr>
          <a:xfrm>
            <a:off x="7076300" y="3937021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+mn-lt"/>
              </a:rPr>
              <a:t>Родитель и ученик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B0694D8-692D-444E-9AEA-865F675731A4}"/>
              </a:ext>
            </a:extLst>
          </p:cNvPr>
          <p:cNvSpPr txBox="1">
            <a:spLocks/>
          </p:cNvSpPr>
          <p:nvPr/>
        </p:nvSpPr>
        <p:spPr>
          <a:xfrm>
            <a:off x="6227806" y="1381306"/>
            <a:ext cx="5726944" cy="21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корректировка образовательного процесса (совершенствование образовательных программ, методик, технологий обучения)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информирование родителей о результатах ВПР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проведение педагогических советов по результатам ВПР с целью улучшения качества образования обучающихся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формирование графика внутришкольного контроля на будущий учебный год 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CA1A0ED2-6080-4739-B973-607963337CCB}"/>
              </a:ext>
            </a:extLst>
          </p:cNvPr>
          <p:cNvSpPr txBox="1">
            <a:spLocks/>
          </p:cNvSpPr>
          <p:nvPr/>
        </p:nvSpPr>
        <p:spPr>
          <a:xfrm>
            <a:off x="565937" y="4360362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планирование индивидуального маршрута обучения для каждого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выявление проблем в усвоении образовательной программы начального общего образования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самооценка профессиональной деятельности педагога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формирование направлений совершенствования преподавания предмета </a:t>
            </a: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FEBF8B5B-6797-4F90-AED1-621A0FA13C81}"/>
              </a:ext>
            </a:extLst>
          </p:cNvPr>
          <p:cNvSpPr txBox="1">
            <a:spLocks/>
          </p:cNvSpPr>
          <p:nvPr/>
        </p:nvSpPr>
        <p:spPr>
          <a:xfrm>
            <a:off x="6384324" y="4360362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объективная оценка уровня учебных достижений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возможность принять участие в построении индивидуальной образовательной траектории </a:t>
            </a:r>
          </a:p>
        </p:txBody>
      </p:sp>
    </p:spTree>
    <p:extLst>
      <p:ext uri="{BB962C8B-B14F-4D97-AF65-F5344CB8AC3E}">
        <p14:creationId xmlns:p14="http://schemas.microsoft.com/office/powerpoint/2010/main" val="195963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85635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143873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421201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F61322-6D57-4A95-9488-1E035544D2BE}"/>
              </a:ext>
            </a:extLst>
          </p:cNvPr>
          <p:cNvSpPr txBox="1"/>
          <p:nvPr/>
        </p:nvSpPr>
        <p:spPr>
          <a:xfrm>
            <a:off x="10700951" y="39382"/>
            <a:ext cx="149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2442399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674436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641129" y="5009816"/>
            <a:ext cx="267682" cy="22566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412204" y="4863259"/>
            <a:ext cx="219644" cy="250174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7953388" y="5009816"/>
            <a:ext cx="267683" cy="22566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681121" y="4314024"/>
            <a:ext cx="190830" cy="362902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1975484" y="622695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017245" y="629919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133171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645394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CD81F-0E52-4983-89D2-9A8BC6477715}"/>
              </a:ext>
            </a:extLst>
          </p:cNvPr>
          <p:cNvSpPr txBox="1"/>
          <p:nvPr/>
        </p:nvSpPr>
        <p:spPr>
          <a:xfrm>
            <a:off x="10700951" y="39382"/>
            <a:ext cx="149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132234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857231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F3DC09-9807-4D4B-96CB-4762A749EA59}"/>
              </a:ext>
            </a:extLst>
          </p:cNvPr>
          <p:cNvSpPr txBox="1"/>
          <p:nvPr/>
        </p:nvSpPr>
        <p:spPr>
          <a:xfrm>
            <a:off x="10700951" y="39382"/>
            <a:ext cx="149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591815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54F1BA60-9441-45B6-842A-D1936D41265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94308355"/>
                  </p:ext>
                </p:extLst>
              </p:nvPr>
            </p:nvGraphicFramePr>
            <p:xfrm>
              <a:off x="931177" y="1216402"/>
              <a:ext cx="9585417" cy="48812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54F1BA60-9441-45B6-842A-D1936D4126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1177" y="1216402"/>
                <a:ext cx="9585417" cy="488126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2077F4E-1399-4CD1-AD38-5D122073DA94}"/>
              </a:ext>
            </a:extLst>
          </p:cNvPr>
          <p:cNvSpPr txBox="1"/>
          <p:nvPr/>
        </p:nvSpPr>
        <p:spPr>
          <a:xfrm>
            <a:off x="10700951" y="39382"/>
            <a:ext cx="149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4147614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биологии в 11 классах приняло участие </a:t>
            </a:r>
            <a:r>
              <a:rPr lang="ru-RU" sz="2800" b="1" dirty="0">
                <a:latin typeface="+mn-lt"/>
              </a:rPr>
              <a:t>1054 </a:t>
            </a:r>
            <a:r>
              <a:rPr lang="ru-RU" sz="2800" dirty="0">
                <a:latin typeface="+mn-lt"/>
              </a:rPr>
              <a:t>человека.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35</a:t>
            </a:r>
            <a:r>
              <a:rPr lang="ru-RU" sz="2800" dirty="0">
                <a:latin typeface="+mn-lt"/>
              </a:rPr>
              <a:t> участников (3</a:t>
            </a:r>
            <a:r>
              <a:rPr lang="ru-RU" sz="2800" b="1" dirty="0">
                <a:latin typeface="+mn-lt"/>
              </a:rPr>
              <a:t>,32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68,21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      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            </a:t>
            </a:r>
            <a:r>
              <a:rPr lang="ru-RU" sz="2800" b="1" dirty="0">
                <a:latin typeface="+mn-lt"/>
              </a:rPr>
              <a:t>1.2, 12.2, 13, 14.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17CCF-34BD-49AD-BE34-B5A792F5A8ED}"/>
              </a:ext>
            </a:extLst>
          </p:cNvPr>
          <p:cNvSpPr txBox="1"/>
          <p:nvPr/>
        </p:nvSpPr>
        <p:spPr>
          <a:xfrm>
            <a:off x="10700951" y="39382"/>
            <a:ext cx="149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2917980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3616056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2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8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166951"/>
            <a:ext cx="8233304" cy="1585526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Ответами к заданиям 1, 5, 6, 7 являются цифры или слово (словосочетание). 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Задания 2–4 и 8–12 предполагают свободный ответ.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Задания 11 и 12 составляют блок. На этих позициях используются задания двух моделей: модель 1 предполагает работу со списком событий, процессов; модель 2 – с информацией, представленной в задании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518805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18-21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6B057F-D932-49F1-8F1D-121434C7F608}"/>
              </a:ext>
            </a:extLst>
          </p:cNvPr>
          <p:cNvSpPr txBox="1"/>
          <p:nvPr/>
        </p:nvSpPr>
        <p:spPr>
          <a:xfrm>
            <a:off x="10824519" y="29739"/>
            <a:ext cx="136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642828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69048"/>
              </p:ext>
            </p:extLst>
          </p:nvPr>
        </p:nvGraphicFramePr>
        <p:xfrm>
          <a:off x="51274" y="803053"/>
          <a:ext cx="12006841" cy="602897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21055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385786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2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920" b="1" spc="-3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920" b="1" spc="-3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НОО:</a:t>
                      </a:r>
                      <a:r>
                        <a:rPr lang="ru-RU" sz="920" b="1" spc="-3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920" b="1" spc="-4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920" b="1" spc="-3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92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920" b="1" spc="-28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920" b="1" spc="-1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92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920" b="1" spc="-1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92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920" b="1" spc="-2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b="1" spc="-3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92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920" b="1" spc="-2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92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терминов.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истории; историческую обусловленность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 общественных процессов;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920" spc="1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России,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мировом</a:t>
                      </a:r>
                      <a:r>
                        <a:rPr lang="ru-RU" sz="92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сообществе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 характеризующих </a:t>
                      </a:r>
                      <a:r>
                        <a:rPr lang="ru-RU" sz="92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 отечественной истории; 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обусловленность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процессов; особенности исторического пути России,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ее роль в мировом сообществе. Умение проводить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разного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типа;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внешнюю</a:t>
                      </a:r>
                      <a:r>
                        <a:rPr lang="ru-RU" sz="920" spc="30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внутреннюю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критику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(характеризовать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авторство</a:t>
                      </a:r>
                      <a:r>
                        <a:rPr lang="ru-RU" sz="920" spc="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источника,</a:t>
                      </a:r>
                      <a:r>
                        <a:rPr lang="ru-RU" sz="920" spc="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время,</a:t>
                      </a:r>
                      <a:r>
                        <a:rPr lang="ru-RU" sz="920" spc="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обстоятельства,</a:t>
                      </a:r>
                      <a:r>
                        <a:rPr lang="ru-RU" sz="920" spc="7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его</a:t>
                      </a:r>
                      <a:r>
                        <a:rPr lang="ru-RU" sz="92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создания,</a:t>
                      </a:r>
                      <a:r>
                        <a:rPr lang="ru-RU" sz="92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достоверности)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265" marR="9144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проводить поиск исторической информации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разного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типа;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мнения,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</a:t>
                      </a:r>
                      <a:r>
                        <a:rPr lang="ru-RU" sz="92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описания</a:t>
                      </a:r>
                      <a:r>
                        <a:rPr lang="ru-RU" sz="920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</a:t>
                      </a:r>
                      <a:r>
                        <a:rPr lang="ru-RU" sz="92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объяснения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 характеризующих </a:t>
                      </a:r>
                      <a:r>
                        <a:rPr lang="ru-RU" sz="92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 отечественной истории; 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обусловленность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92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</a:t>
                      </a:r>
                      <a:r>
                        <a:rPr lang="ru-RU" sz="92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России, ее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92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мировом</a:t>
                      </a:r>
                      <a:r>
                        <a:rPr lang="ru-RU" sz="92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сообществе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56214">
                <a:tc rowSpan="2"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систематизировать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разнообразную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закономерностях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процесса.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истории; историческую обусловленность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 общественных процессов;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России,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мировом</a:t>
                      </a:r>
                      <a:r>
                        <a:rPr lang="ru-RU" sz="92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сообществе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23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картой,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информацию,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представленную в разных знаковых системах (текст,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аудиовизуальный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ряд).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 характеризующих </a:t>
                      </a:r>
                      <a:r>
                        <a:rPr lang="ru-RU" sz="92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 отечественной истории; 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обусловленность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процессов;</a:t>
                      </a:r>
                      <a:r>
                        <a:rPr lang="ru-RU" sz="92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92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</a:t>
                      </a:r>
                      <a:r>
                        <a:rPr lang="ru-RU" sz="92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России, ее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92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мировом</a:t>
                      </a:r>
                      <a:r>
                        <a:rPr lang="ru-RU" sz="92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сообществе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35307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иллюстративным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(знание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культуры),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представленную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знаковых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(текст,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таблица,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аудиовизуальный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ряд).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истории; историческую обусловленность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 общественных процессов;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России,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920" spc="17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мировом</a:t>
                      </a:r>
                      <a:r>
                        <a:rPr lang="ru-RU" sz="92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сообществе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164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родного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края.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характеризующих  </a:t>
                      </a:r>
                      <a:r>
                        <a:rPr lang="ru-RU" sz="920" spc="2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  </a:t>
                      </a:r>
                      <a:r>
                        <a:rPr lang="ru-RU" sz="920" spc="2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 </a:t>
                      </a:r>
                      <a:r>
                        <a:rPr lang="ru-RU" sz="920" spc="2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всемирной</a:t>
                      </a:r>
                      <a:r>
                        <a:rPr lang="ru-RU" sz="920" spc="56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периодизацию</a:t>
                      </a:r>
                      <a:r>
                        <a:rPr lang="ru-RU" sz="920" spc="5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истории; историческую обусловленность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 общественных процессов;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России,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920" spc="17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мировом</a:t>
                      </a:r>
                      <a:r>
                        <a:rPr lang="ru-RU" sz="92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сообществе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169700"/>
                  </a:ext>
                </a:extLst>
              </a:tr>
              <a:tr h="37121">
                <a:tc rowSpan="2"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истории родного края. Умение различать 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мнения,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 описания и исторические объяснения;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систематизировать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закономерностях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процесса.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 характеризующих </a:t>
                      </a:r>
                      <a:r>
                        <a:rPr lang="ru-RU" sz="92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 отечественной истории; 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обусловленность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процессов;</a:t>
                      </a:r>
                      <a:r>
                        <a:rPr lang="ru-RU" sz="92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92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</a:t>
                      </a:r>
                      <a:r>
                        <a:rPr lang="ru-RU" sz="92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России, ее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92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мировом</a:t>
                      </a:r>
                      <a:r>
                        <a:rPr lang="ru-RU" sz="92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сообществе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201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деятелей.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систематизировать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закономерностях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процесса.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 характеризующих </a:t>
                      </a:r>
                      <a:r>
                        <a:rPr lang="ru-RU" sz="92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 отечественной истории; 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обусловленность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92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</a:t>
                      </a:r>
                      <a:r>
                        <a:rPr lang="ru-RU" sz="92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России, ее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92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мировом</a:t>
                      </a:r>
                      <a:r>
                        <a:rPr lang="ru-RU" sz="92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сообществе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046558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10К1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причинно-следственные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связи; систематизировать разнообразную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закономерностях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процесса.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 </a:t>
                      </a:r>
                      <a:r>
                        <a:rPr lang="ru-RU" sz="920" spc="1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 современные  </a:t>
                      </a:r>
                      <a:r>
                        <a:rPr lang="ru-RU" sz="920" spc="1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  </a:t>
                      </a:r>
                      <a:r>
                        <a:rPr lang="ru-RU" sz="920" spc="1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трактовки  </a:t>
                      </a:r>
                      <a:r>
                        <a:rPr lang="ru-RU" sz="92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   проблем</a:t>
                      </a:r>
                      <a:r>
                        <a:rPr lang="ru-RU" sz="920" spc="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9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всемирной истории; историческую обусловленность современных общественных процессов; особенности исторического пути России, ее роль в мировом сообществе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10К2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терминов.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истории; историческую обусловленность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 общественных процессов;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920" spc="1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исторического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России,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920" spc="1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r>
                        <a:rPr lang="ru-RU" sz="920" spc="1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мировом</a:t>
                      </a:r>
                      <a:r>
                        <a:rPr lang="ru-RU" sz="92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сообществе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217763">
                <a:tc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265" marR="91440" algn="just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Знание/понимание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фактов,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явлений, характеризующих </a:t>
                      </a:r>
                      <a:r>
                        <a:rPr lang="ru-RU" sz="92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r>
                        <a:rPr lang="ru-RU" sz="920" spc="-2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периодизацию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всемирной и отечественной истории; современные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важнейших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отечественной и всемирной истории; историческую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обусловленность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процессов; особенности исторического пути России,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ее роль в мировом сообществе. Умение проводить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разного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типа;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внешнюю</a:t>
                      </a:r>
                      <a:r>
                        <a:rPr lang="ru-RU" sz="920" spc="30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внутреннюю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критику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(характеризовать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авторство</a:t>
                      </a:r>
                      <a:r>
                        <a:rPr lang="ru-RU" sz="920" spc="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источника,</a:t>
                      </a:r>
                      <a:r>
                        <a:rPr lang="ru-RU" sz="920" spc="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время,</a:t>
                      </a:r>
                      <a:r>
                        <a:rPr lang="ru-RU" sz="920" spc="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обстоятельства,</a:t>
                      </a:r>
                      <a:r>
                        <a:rPr lang="ru-RU" sz="920" spc="7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его</a:t>
                      </a:r>
                      <a:r>
                        <a:rPr lang="ru-RU" sz="92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создания,</a:t>
                      </a:r>
                      <a:r>
                        <a:rPr lang="ru-RU" sz="92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достоверности)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pPr marR="91440" algn="ctr"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265" marR="9144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проводить поиск исторической информации</a:t>
                      </a:r>
                      <a:r>
                        <a:rPr lang="ru-RU" sz="92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источниках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разного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типа;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различать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исторической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мнения,</a:t>
                      </a:r>
                      <a:r>
                        <a:rPr lang="ru-RU" sz="92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</a:t>
                      </a:r>
                      <a:r>
                        <a:rPr lang="ru-RU" sz="92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описания</a:t>
                      </a:r>
                      <a:r>
                        <a:rPr lang="ru-RU" sz="920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2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</a:t>
                      </a:r>
                      <a:r>
                        <a:rPr lang="ru-RU" sz="92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объяснения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4C268-46D7-4BA7-A5BD-8B431B99473C}"/>
              </a:ext>
            </a:extLst>
          </p:cNvPr>
          <p:cNvSpPr txBox="1"/>
          <p:nvPr/>
        </p:nvSpPr>
        <p:spPr>
          <a:xfrm>
            <a:off x="10824519" y="29739"/>
            <a:ext cx="136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2879462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78095"/>
              </p:ext>
            </p:extLst>
          </p:nvPr>
        </p:nvGraphicFramePr>
        <p:xfrm>
          <a:off x="144161" y="777194"/>
          <a:ext cx="11904963" cy="586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609600A-C4DE-4265-B5AB-97B1547944AA}"/>
              </a:ext>
            </a:extLst>
          </p:cNvPr>
          <p:cNvSpPr txBox="1"/>
          <p:nvPr/>
        </p:nvSpPr>
        <p:spPr>
          <a:xfrm>
            <a:off x="10824519" y="29739"/>
            <a:ext cx="136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664772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/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530696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A2D6B-59E0-4D0C-A4E6-67DCA1F76C21}"/>
              </a:ext>
            </a:extLst>
          </p:cNvPr>
          <p:cNvSpPr txBox="1"/>
          <p:nvPr/>
        </p:nvSpPr>
        <p:spPr>
          <a:xfrm>
            <a:off x="10824519" y="29739"/>
            <a:ext cx="136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280870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CB08541A-D9C6-46ED-958B-471025D2106D}"/>
              </a:ext>
            </a:extLst>
          </p:cNvPr>
          <p:cNvSpPr txBox="1">
            <a:spLocks/>
          </p:cNvSpPr>
          <p:nvPr/>
        </p:nvSpPr>
        <p:spPr>
          <a:xfrm>
            <a:off x="3608070" y="308651"/>
            <a:ext cx="2859405" cy="478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Общие сведения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BC71586-C6B2-4793-9E42-7D30FCCE6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235199"/>
              </p:ext>
            </p:extLst>
          </p:nvPr>
        </p:nvGraphicFramePr>
        <p:xfrm>
          <a:off x="180974" y="1173500"/>
          <a:ext cx="5153025" cy="521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883617-0E5C-442A-BC67-FB7D7BCAF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528832"/>
              </p:ext>
            </p:extLst>
          </p:nvPr>
        </p:nvGraphicFramePr>
        <p:xfrm>
          <a:off x="4913611" y="786826"/>
          <a:ext cx="7219951" cy="549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0287B4-9520-4796-B749-9B569949F047}"/>
              </a:ext>
            </a:extLst>
          </p:cNvPr>
          <p:cNvSpPr txBox="1"/>
          <p:nvPr/>
        </p:nvSpPr>
        <p:spPr>
          <a:xfrm>
            <a:off x="5708823" y="6279249"/>
            <a:ext cx="6424739" cy="47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/>
              <a:t>*Количество участников ВПР указано без учета обучающихся, принимавших участие, но не получивших результат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6E0D5-881B-47C2-BF40-0DE0563FF353}"/>
              </a:ext>
            </a:extLst>
          </p:cNvPr>
          <p:cNvSpPr txBox="1"/>
          <p:nvPr/>
        </p:nvSpPr>
        <p:spPr>
          <a:xfrm>
            <a:off x="0" y="6510081"/>
            <a:ext cx="5070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*</a:t>
            </a:r>
            <a:r>
              <a:rPr lang="ru-RU" sz="1200" dirty="0" err="1"/>
              <a:t>ЕПР</a:t>
            </a:r>
            <a:r>
              <a:rPr lang="ru-RU" sz="1200" dirty="0"/>
              <a:t> – единая проверочная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146768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75996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219018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5A8E55-D0F0-4EC1-BF87-A5400FEFC370}"/>
              </a:ext>
            </a:extLst>
          </p:cNvPr>
          <p:cNvSpPr txBox="1"/>
          <p:nvPr/>
        </p:nvSpPr>
        <p:spPr>
          <a:xfrm>
            <a:off x="10824519" y="29739"/>
            <a:ext cx="136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419476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54699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790832" y="4699753"/>
            <a:ext cx="291889" cy="290100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718073" y="5201722"/>
            <a:ext cx="267684" cy="187286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517542" y="4929636"/>
            <a:ext cx="267682" cy="241703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608240" y="4449549"/>
            <a:ext cx="253278" cy="339161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458654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675440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375157" y="629839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645394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54E54-7B01-49D0-B765-E2A13A275156}"/>
              </a:ext>
            </a:extLst>
          </p:cNvPr>
          <p:cNvSpPr txBox="1"/>
          <p:nvPr/>
        </p:nvSpPr>
        <p:spPr>
          <a:xfrm>
            <a:off x="10824519" y="29739"/>
            <a:ext cx="136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576650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741425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0789D1-3EF8-409E-A96D-05F5B9128E73}"/>
              </a:ext>
            </a:extLst>
          </p:cNvPr>
          <p:cNvSpPr txBox="1"/>
          <p:nvPr/>
        </p:nvSpPr>
        <p:spPr>
          <a:xfrm>
            <a:off x="10824519" y="29739"/>
            <a:ext cx="136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963195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F22D6E0E-D700-4D84-8B89-A3207849221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77507474"/>
                  </p:ext>
                </p:extLst>
              </p:nvPr>
            </p:nvGraphicFramePr>
            <p:xfrm>
              <a:off x="584462" y="952107"/>
              <a:ext cx="11246177" cy="56171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F22D6E0E-D700-4D84-8B89-A320784922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462" y="952107"/>
                <a:ext cx="11246177" cy="561711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27AC2E-6B59-4599-A90B-3ADC2E487644}"/>
              </a:ext>
            </a:extLst>
          </p:cNvPr>
          <p:cNvSpPr txBox="1"/>
          <p:nvPr/>
        </p:nvSpPr>
        <p:spPr>
          <a:xfrm>
            <a:off x="10824519" y="29739"/>
            <a:ext cx="136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963083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истории в 11 классах приняло участие </a:t>
            </a:r>
            <a:r>
              <a:rPr lang="ru-RU" sz="2800" b="1" dirty="0">
                <a:latin typeface="+mn-lt"/>
              </a:rPr>
              <a:t>1535 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61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ru-RU" sz="2800" b="1" dirty="0">
                <a:latin typeface="+mn-lt"/>
              </a:rPr>
              <a:t>3,97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70,81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      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</a:t>
            </a:r>
            <a:r>
              <a:rPr lang="ru-RU" sz="2800" b="1" dirty="0">
                <a:latin typeface="+mn-lt"/>
              </a:rPr>
              <a:t>10К1, 10К2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FB4C7-C957-4230-A09F-AE655E4E2674}"/>
              </a:ext>
            </a:extLst>
          </p:cNvPr>
          <p:cNvSpPr txBox="1"/>
          <p:nvPr/>
        </p:nvSpPr>
        <p:spPr>
          <a:xfrm>
            <a:off x="10824519" y="29739"/>
            <a:ext cx="136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4126255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802231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17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12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9024" y="5197045"/>
            <a:ext cx="8233304" cy="1603443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В проверочной работе представлены задания с разными типами ответов: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1) задания, требующие записать ответ в виде слова;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2) задания на установление соответствия географических объектов и их характеристик;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3) задания, требующие вписать в текст на месте пропусков ответы из предложенного списка;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4) задания с выбором нескольких правильных ответов из предложенного списка;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5) задания на установление правильной последовательности элементов.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В 6 задании предполагается развёрнутый свободный ответ.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5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65677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18-21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FCDA32-D4D8-4836-818D-0AF67EB4F556}"/>
              </a:ext>
            </a:extLst>
          </p:cNvPr>
          <p:cNvSpPr txBox="1"/>
          <p:nvPr/>
        </p:nvSpPr>
        <p:spPr>
          <a:xfrm>
            <a:off x="10717427" y="29739"/>
            <a:ext cx="14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4061994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3483"/>
              </p:ext>
            </p:extLst>
          </p:nvPr>
        </p:nvGraphicFramePr>
        <p:xfrm>
          <a:off x="19050" y="803052"/>
          <a:ext cx="12172950" cy="6090919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66812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6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5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50" b="1" dirty="0">
                          <a:effectLst/>
                          <a:latin typeface="+mn-lt"/>
                        </a:rPr>
                        <a:t>п/п</a:t>
                      </a:r>
                      <a:endParaRPr lang="ru-RU" sz="9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5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9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9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НОО:</a:t>
                      </a:r>
                      <a:r>
                        <a:rPr lang="ru-RU" sz="9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95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9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9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95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9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95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9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9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9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95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9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9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50" b="1" dirty="0">
                          <a:effectLst/>
                          <a:latin typeface="+mn-lt"/>
                        </a:rPr>
                        <a:t>ФГОС</a:t>
                      </a:r>
                      <a:endParaRPr lang="ru-RU" sz="9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292093">
                <a:tc rowSpan="2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 географические особенности природы России. Уметь использовать знания и умения в практической деятельности и повседневной жизни для анализа и оценки разных территорий с точки зрения взаимосвязи природных, социально-экономических, техногенных объектов и процессов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146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находить и применять географическую информацию, для правильной оценки и объяснения важнейших социально-экономических событий международной жизни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858741"/>
                  </a:ext>
                </a:extLst>
              </a:tr>
              <a:tr h="292093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 географические особенности основных отраслей хозяйства России. Уметь использовать знания и умения в практической деятельности и повседневной жизни для анализа и оценки разных территорий с точки зрения взаимосвязи природных, социально-экономических, техногенных объектов и процессов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выделять существенные признаки географических объектов и явлений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164205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использовать знания и умения в практической деятельности и повседневной жизни для анализа и оценки разных территорий с точки зрения взаимосвязи природных, социально-экономических, техногенных объектов и процессов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759700"/>
                  </a:ext>
                </a:extLst>
              </a:tr>
              <a:tr h="96844">
                <a:tc rowSpan="2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 географические особенности географических районов России. Уметь выделять существенные признаки географических объектов и явлений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128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использовать знания и умения в практической деятельности и повседневной жизни для определения различий во времени, чтения карт различного содержания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713989"/>
                  </a:ext>
                </a:extLst>
              </a:tr>
              <a:tr h="292093">
                <a:tc rowSpan="2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 смысл основных теоретических категорий и понятий; особенности размещения основных видов природных ресурсов, их главные месторождения и территориальные сочетания; численность и динамику населения мира, отдельных регионов и стран; основные направления миграций населения мира; различия в уровне и качестве жизни населения мира; географические особенности отраслевой и территориальной структуры мирового хозяйства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146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находить и применять географическую информацию, для правильной оценки и объяснения важнейших социально-экономических событий международной жизни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53987"/>
                  </a:ext>
                </a:extLst>
              </a:tr>
              <a:tr h="292093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 смысл основных теоретических категорий и понятий; особенности размещения основных видов природных ресурсов, их главные месторождения и территориальные сочетания; численность и динамику населения мира, отдельных регионов и стран; основные направления миграций населения мира; различия в уровне и качестве жизни населения мира; географические особенности отраслевой и территориальной структуры мирового хозяйства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180374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 численность и динамику населения мира, отдельных регионов и стран; основные направления миграций населения мира. Знать/понимать различия в уровне и качестве жизни населения мира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182622">
                <a:tc rowSpan="2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использовать знания и умения в практической деятельности и повседневной жизни для анализа и оценки разных территорий с точки зрения взаимосвязи природных, социально-экономических, техногенных объектов и процессов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определять и сравнивать по разным источникам информации географические тенденции развития природных, социально-экономических и </a:t>
                      </a:r>
                      <a:r>
                        <a:rPr lang="ru-RU" sz="9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геоэкологических</a:t>
                      </a: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объектов, процессов и явлений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032228"/>
                  </a:ext>
                </a:extLst>
              </a:tr>
              <a:tr h="292092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находить и применять географическую информацию, для правильной оценки и объяснения важнейших социально-экономических событий международной жизни; использовать знания и умения в практической деятельности и повседневной жизни для анализа и оценки разных территорий с точки зрения взаимосвязи природных, социально-экономических, техногенных объектов и процессов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845003"/>
                  </a:ext>
                </a:extLst>
              </a:tr>
              <a:tr h="146046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использовать знания и умения в практической деятельности и повседневной жизни для анализа и оценки разных территорий с точки зрения взаимосвязи природных, социально-экономических, техногенных объектов и процессов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257187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 географические особенности природы России. Уметь использовать знания и умения в практической деятельности и повседневной жизни для анализа и оценки разных территорий с точки зрения взаимосвязи природных, социально-экономических, техногенных объектов и процессов</a:t>
                      </a:r>
                      <a:endParaRPr lang="ru-RU" sz="950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204496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находить и применять географическую информацию, для правильной оценки и объяснения важнейших социально-экономических событий международной жизни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292093">
                <a:tc rowSpan="2"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 географические особенности основных отраслей хозяйства России. Уметь использовать знания и умения в практической деятельности и повседневной жизни для анализа и оценки разных территорий с точки зрения взаимосвязи природных, социально-экономических, техногенных объектов и процессов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  <a:tr h="17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выделять существенные признаки географических объектов и явлений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110374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использовать знания и умения в практической деятельности и повседневной жизни для анализа и оценки разных территорий с точки зрения взаимосвязи природных, социально-экономических, техногенных объектов и процессов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189532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 географические особенности географических районов России. Уметь выделять существенные признаки географических объектов и явлений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91994"/>
                  </a:ext>
                </a:extLst>
              </a:tr>
              <a:tr h="183663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17К1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использовать знания и умения в практической деятельности и повседневной жизни для определения различий во времени, чтения карт различного содержания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727575"/>
                  </a:ext>
                </a:extLst>
              </a:tr>
              <a:tr h="292093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17К2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 смысл основных теоретических категорий и понятий; особенности размещения основных видов природных ресурсов, их главные месторождения и территориальные сочетания; численность и динамику населения мира, отдельных регионов и стран; основные направления миграций населения мира; различия в уровне и качестве жизни населения мира; географические особенности отраслевой и территориальной структуры мирового хозяйства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232978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349EC-5896-4FCB-9B16-100255271F8D}"/>
              </a:ext>
            </a:extLst>
          </p:cNvPr>
          <p:cNvSpPr txBox="1"/>
          <p:nvPr/>
        </p:nvSpPr>
        <p:spPr>
          <a:xfrm>
            <a:off x="10717427" y="29739"/>
            <a:ext cx="14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980906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730233"/>
              </p:ext>
            </p:extLst>
          </p:nvPr>
        </p:nvGraphicFramePr>
        <p:xfrm>
          <a:off x="0" y="719666"/>
          <a:ext cx="11991975" cy="592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89D114D-61BC-49F9-AE55-419CD2D74BCA}"/>
              </a:ext>
            </a:extLst>
          </p:cNvPr>
          <p:cNvSpPr txBox="1"/>
          <p:nvPr/>
        </p:nvSpPr>
        <p:spPr>
          <a:xfrm>
            <a:off x="10717427" y="29739"/>
            <a:ext cx="14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271282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/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727055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8418B-C7E4-481E-A36D-BCA395FDE6F9}"/>
              </a:ext>
            </a:extLst>
          </p:cNvPr>
          <p:cNvSpPr txBox="1"/>
          <p:nvPr/>
        </p:nvSpPr>
        <p:spPr>
          <a:xfrm>
            <a:off x="10717427" y="29739"/>
            <a:ext cx="14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267477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физика</a:t>
            </a:r>
          </a:p>
        </p:txBody>
      </p:sp>
    </p:spTree>
    <p:extLst>
      <p:ext uri="{BB962C8B-B14F-4D97-AF65-F5344CB8AC3E}">
        <p14:creationId xmlns:p14="http://schemas.microsoft.com/office/powerpoint/2010/main" val="2490706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58862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167894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943390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0AC02A-6C21-4018-9288-4958A318D803}"/>
              </a:ext>
            </a:extLst>
          </p:cNvPr>
          <p:cNvSpPr txBox="1"/>
          <p:nvPr/>
        </p:nvSpPr>
        <p:spPr>
          <a:xfrm>
            <a:off x="10717427" y="29739"/>
            <a:ext cx="14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699926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304630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640596" y="4687648"/>
            <a:ext cx="267680" cy="290100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670468" y="5154117"/>
            <a:ext cx="267684" cy="196807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369294" y="4915542"/>
            <a:ext cx="291892" cy="246942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552464" y="4556111"/>
            <a:ext cx="267680" cy="316408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410079" y="631566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498211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133171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645394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70C45-813E-45FA-AFC0-2E041EEA5F6D}"/>
              </a:ext>
            </a:extLst>
          </p:cNvPr>
          <p:cNvSpPr txBox="1"/>
          <p:nvPr/>
        </p:nvSpPr>
        <p:spPr>
          <a:xfrm>
            <a:off x="10717427" y="29739"/>
            <a:ext cx="14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611630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63413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DA80DA-FD1A-4826-BE90-7622E0385AD2}"/>
              </a:ext>
            </a:extLst>
          </p:cNvPr>
          <p:cNvSpPr txBox="1"/>
          <p:nvPr/>
        </p:nvSpPr>
        <p:spPr>
          <a:xfrm>
            <a:off x="10717427" y="29739"/>
            <a:ext cx="14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133100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826118E-A3D5-4740-A3C5-C744E71F263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9897810"/>
                  </p:ext>
                </p:extLst>
              </p:nvPr>
            </p:nvGraphicFramePr>
            <p:xfrm>
              <a:off x="1233181" y="1283516"/>
              <a:ext cx="9311535" cy="44343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826118E-A3D5-4740-A3C5-C744E71F26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3181" y="1283516"/>
                <a:ext cx="9311535" cy="443435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7743265-535D-475A-92E7-F0D00B131B97}"/>
              </a:ext>
            </a:extLst>
          </p:cNvPr>
          <p:cNvSpPr txBox="1"/>
          <p:nvPr/>
        </p:nvSpPr>
        <p:spPr>
          <a:xfrm>
            <a:off x="10717427" y="29739"/>
            <a:ext cx="14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183153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географии в 11 классах приняло участие </a:t>
            </a:r>
            <a:r>
              <a:rPr lang="ru-RU" sz="2800" b="1" dirty="0">
                <a:latin typeface="+mn-lt"/>
              </a:rPr>
              <a:t>1094</a:t>
            </a:r>
            <a:r>
              <a:rPr lang="ru-RU" sz="2800" dirty="0">
                <a:latin typeface="+mn-lt"/>
              </a:rPr>
              <a:t> человека.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20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ru-RU" sz="2800" b="1" dirty="0">
                <a:latin typeface="+mn-lt"/>
              </a:rPr>
              <a:t>1,83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72,95 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      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      </a:t>
            </a:r>
            <a:r>
              <a:rPr lang="ru-RU" sz="2800" b="1" dirty="0">
                <a:latin typeface="+mn-lt"/>
              </a:rPr>
              <a:t>10, 17К1, 17К2.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7CC3C-6404-4E1B-9AD3-897AFA20C10C}"/>
              </a:ext>
            </a:extLst>
          </p:cNvPr>
          <p:cNvSpPr txBox="1"/>
          <p:nvPr/>
        </p:nvSpPr>
        <p:spPr>
          <a:xfrm>
            <a:off x="10717427" y="29739"/>
            <a:ext cx="14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313729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</a:t>
            </a:r>
            <a:r>
              <a:rPr lang="ru-RU" sz="6600" b="1" dirty="0" err="1"/>
              <a:t>ЕПР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7146511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07914"/>
              </p:ext>
            </p:extLst>
          </p:nvPr>
        </p:nvGraphicFramePr>
        <p:xfrm>
          <a:off x="85724" y="803053"/>
          <a:ext cx="11839575" cy="4775902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93655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45920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п/п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НОО: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6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6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6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6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6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6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6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(умения)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225395">
                <a:tc>
                  <a:txBody>
                    <a:bodyPr/>
                    <a:lstStyle/>
                    <a:p>
                      <a:pPr marL="13970" marR="5524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Систематизировать разнообразную историческую информацию на основе своих представлений об общих закономерностях исторического процесса (знание исторических деятелей)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225395">
                <a:tc>
                  <a:txBody>
                    <a:bodyPr/>
                    <a:lstStyle/>
                    <a:p>
                      <a:pPr marL="13970" marR="5524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Систематизировать разнообразную историческую информацию на основе своих представлений об общих закономерностях исторического процесса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4066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Использовать принципы причинно-следственного, структурно-функционального, временного и пространственного анализа для изучения исторических процессов и явлений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Проводить поиск исторической информации в источниках разного типа. Осуществлять внешнюю и внутреннюю критику источника.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Анализировать историческую информацию, представленную в разных знаковых системах (текст, карта, таблица, схема, аудиовизуальный ряд).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Систематизировать разнообразную историческую информацию на основе своих представлений об общих закономерностях исторического процесса (история культуры).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944272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Анализировать историческую информацию, представленную в разных знаковых системах (текст, карта, таблица, схема, аудиовизуальный ряд) (история культуры)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174176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Использовать принципы причинно-следственного, структурно-функционального, временного и пространственного анализа для изучения исторических процессов и явлений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435449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Осуществлять поиск социальной информации, представленной в различных знаковых системах (рисунок)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728906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Анализировать актуальную информацию о социальных объектах, выявляя их общие черты и различия; устанавливать соответствия между существенными чертами и признаками изученных социальных явлений и обществоведческими терминами и понятиями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875112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Характеризовать с научных позиций основы конституционного строя, права и свободы человека и гражданина, конституционные обязанности гражданина Российской Федерации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18299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81F61-11AD-4BF3-A209-683A8373C551}"/>
              </a:ext>
            </a:extLst>
          </p:cNvPr>
          <p:cNvSpPr txBox="1"/>
          <p:nvPr/>
        </p:nvSpPr>
        <p:spPr>
          <a:xfrm>
            <a:off x="10272584" y="29739"/>
            <a:ext cx="1919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559419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815021"/>
              </p:ext>
            </p:extLst>
          </p:nvPr>
        </p:nvGraphicFramePr>
        <p:xfrm>
          <a:off x="85724" y="803053"/>
          <a:ext cx="11839575" cy="5729192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93655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45920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914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п/п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НОО: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6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6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6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6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6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6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6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(умения)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Анализировать актуальную информацию о социальных объектах, выявляя их общие черты и различия; устанавливать соответствия между существенными чертами и признаками изученных социальных явлений и обществоведческими терминами и понятиями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676793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Применять социально-экономические и гуманитарные знания в процессе решения познавательных задач по актуальным социальным проблемам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61793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Применять социально-экономические и гуманитарные знания в процессе решения познавательных задач по актуальным социальным проблемам (задание-задача)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527077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Осуществлять поиск социальной информации по заданной теме из диаграммы/таблицы;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оценивать поведение людей с точки зрения социальных норм, экономической рациональности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123601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Сформированность системы комплексных социально ориентированных географических знаний о закономерностях развития природы, размещения населения и хозяйства, о динамике и территориальных особенностях процессов, протекающих в географическом пространстве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091466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Сформированность системы комплексных социально ориентированных географических знаний о закономерностях развития природы, размещения населения и хозяйства, о динамике и территориальных особенностях процессов, протекающих в географическом пространстве / Природно-хозяйственное районирование России. Регионы России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234133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Сформированность системы комплексных социально ориентированных географических знаний о закономерностях развития природы, размещения населения и хозяйства, о динамике и территориальных особенностях процессов, протекающих в географическом пространстве / Административно-территориальное устройство России. Столицы и крупные города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617217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Сформированность системы комплексных социально ориентированных географических знаний о закономерностях развития природы, размещения населения и хозяйства, о динамике и территориальных особенностях процессов, протекающих в географическом пространстве / Часовые зоны на территории России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686560"/>
                  </a:ext>
                </a:extLst>
              </a:tr>
              <a:tr h="257780">
                <a:tc>
                  <a:txBody>
                    <a:bodyPr/>
                    <a:lstStyle/>
                    <a:p>
                      <a:pPr marL="13970" marR="552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Сформированность системы комплексных социально ориентированных географических знаний о закономерностях развития природы, размещения населения и хозяйства, о динамике и территориальных особенностях процессов, протекающих в географическом пространстве / Население и хозяйство России и мира. Особенности природно-ресурсного потенциала, населения, хозяйства, культуры крупных стран мира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221548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81F61-11AD-4BF3-A209-683A8373C551}"/>
              </a:ext>
            </a:extLst>
          </p:cNvPr>
          <p:cNvSpPr txBox="1"/>
          <p:nvPr/>
        </p:nvSpPr>
        <p:spPr>
          <a:xfrm>
            <a:off x="10272584" y="29739"/>
            <a:ext cx="1919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1532286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642367" cy="505027"/>
          </a:xfrm>
        </p:spPr>
        <p:txBody>
          <a:bodyPr>
            <a:noAutofit/>
          </a:bodyPr>
          <a:lstStyle/>
          <a:p>
            <a:r>
              <a:rPr lang="ru-RU" sz="2000" dirty="0"/>
              <a:t>Доля участников по качеству знаний («4»+«5») по результатам ВПР в  2</a:t>
            </a:r>
            <a:r>
              <a:rPr lang="en-US" sz="2000" dirty="0"/>
              <a:t>024</a:t>
            </a:r>
            <a:r>
              <a:rPr lang="ru-RU" sz="2000" dirty="0"/>
              <a:t> 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544069"/>
              </p:ext>
            </p:extLst>
          </p:nvPr>
        </p:nvGraphicFramePr>
        <p:xfrm>
          <a:off x="0" y="1538817"/>
          <a:ext cx="11986054" cy="473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83AC99-C3ED-4EF9-A95C-D3A5612B0D96}"/>
              </a:ext>
            </a:extLst>
          </p:cNvPr>
          <p:cNvSpPr txBox="1"/>
          <p:nvPr/>
        </p:nvSpPr>
        <p:spPr>
          <a:xfrm>
            <a:off x="10272584" y="29739"/>
            <a:ext cx="1919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5093844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/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480058"/>
              </p:ext>
            </p:extLst>
          </p:nvPr>
        </p:nvGraphicFramePr>
        <p:xfrm>
          <a:off x="409575" y="723899"/>
          <a:ext cx="11363325" cy="557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FD10A-A1D7-4691-BBE9-4D498D119053}"/>
              </a:ext>
            </a:extLst>
          </p:cNvPr>
          <p:cNvSpPr txBox="1"/>
          <p:nvPr/>
        </p:nvSpPr>
        <p:spPr>
          <a:xfrm>
            <a:off x="10272584" y="29739"/>
            <a:ext cx="1919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12821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8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80098" y="2393669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14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85639" y="5200288"/>
            <a:ext cx="8346230" cy="121440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Задания 1-9 состоят из понимания смысла понятий, величин, законов.</a:t>
            </a:r>
          </a:p>
          <a:p>
            <a:r>
              <a:rPr lang="ru-RU" dirty="0">
                <a:solidFill>
                  <a:schemeClr val="tx1"/>
                </a:solidFill>
              </a:rPr>
              <a:t>Задания 11-13 состоят из методов научного познания: наблюдения и опыта.</a:t>
            </a:r>
          </a:p>
          <a:p>
            <a:r>
              <a:rPr lang="ru-RU" dirty="0">
                <a:solidFill>
                  <a:schemeClr val="tx1"/>
                </a:solidFill>
              </a:rPr>
              <a:t>Задания 14-15 состоят из устройства и принципа действий технических объектов.</a:t>
            </a:r>
          </a:p>
          <a:p>
            <a:r>
              <a:rPr lang="ru-RU" dirty="0">
                <a:solidFill>
                  <a:schemeClr val="tx1"/>
                </a:solidFill>
              </a:rPr>
              <a:t>Задания 16-18 состоят из работы с текстом физического содержания.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25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26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94659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21-26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0097" y="5524321"/>
            <a:ext cx="1233610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DB824C-EA30-41BE-9013-BE8BA8230F79}"/>
              </a:ext>
            </a:extLst>
          </p:cNvPr>
          <p:cNvSpPr/>
          <p:nvPr/>
        </p:nvSpPr>
        <p:spPr>
          <a:xfrm>
            <a:off x="1980097" y="3097329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FE5D67-1567-409B-BDED-97DCA1C7ED46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684467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294747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576027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C4D5BB-AED5-4A22-B209-0D8F85E26785}"/>
              </a:ext>
            </a:extLst>
          </p:cNvPr>
          <p:cNvSpPr txBox="1"/>
          <p:nvPr/>
        </p:nvSpPr>
        <p:spPr>
          <a:xfrm>
            <a:off x="10272584" y="29739"/>
            <a:ext cx="1919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3500227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/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373952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605752" y="4787003"/>
            <a:ext cx="267684" cy="267808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498237" y="4981886"/>
            <a:ext cx="267683" cy="231253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131279" y="4983047"/>
            <a:ext cx="291891" cy="228600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514696" y="4449777"/>
            <a:ext cx="291891" cy="336864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384416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463369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000999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355853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A6282-A1E6-4CF1-B350-E744F1668193}"/>
              </a:ext>
            </a:extLst>
          </p:cNvPr>
          <p:cNvSpPr txBox="1"/>
          <p:nvPr/>
        </p:nvSpPr>
        <p:spPr>
          <a:xfrm>
            <a:off x="10272584" y="29739"/>
            <a:ext cx="1919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32826272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768067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C37E6E-1D20-41F3-8A8B-B2F61D460FAA}"/>
              </a:ext>
            </a:extLst>
          </p:cNvPr>
          <p:cNvSpPr txBox="1"/>
          <p:nvPr/>
        </p:nvSpPr>
        <p:spPr>
          <a:xfrm>
            <a:off x="10272584" y="29739"/>
            <a:ext cx="1919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2769304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 </a:t>
            </a:r>
            <a:r>
              <a:rPr lang="ru-RU" sz="2800" dirty="0" err="1">
                <a:latin typeface="+mn-lt"/>
              </a:rPr>
              <a:t>ЕПР</a:t>
            </a:r>
            <a:r>
              <a:rPr lang="ru-RU" sz="2800" dirty="0">
                <a:latin typeface="+mn-lt"/>
              </a:rPr>
              <a:t> в 11 классах приняло участие </a:t>
            </a:r>
            <a:r>
              <a:rPr lang="ru-RU" sz="2800" b="1" dirty="0">
                <a:latin typeface="+mn-lt"/>
              </a:rPr>
              <a:t>129 </a:t>
            </a:r>
            <a:r>
              <a:rPr lang="ru-RU" sz="2800" dirty="0">
                <a:latin typeface="+mn-lt"/>
              </a:rPr>
              <a:t>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7</a:t>
            </a:r>
            <a:r>
              <a:rPr lang="ru-RU" sz="2800" dirty="0">
                <a:latin typeface="+mn-lt"/>
              </a:rPr>
              <a:t> участника (</a:t>
            </a:r>
            <a:r>
              <a:rPr lang="ru-RU" sz="2800" b="1" dirty="0">
                <a:latin typeface="+mn-lt"/>
              </a:rPr>
              <a:t>5,43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67,44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      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3E3D0-4E1E-464D-8424-B7D958003AEF}"/>
              </a:ext>
            </a:extLst>
          </p:cNvPr>
          <p:cNvSpPr txBox="1"/>
          <p:nvPr/>
        </p:nvSpPr>
        <p:spPr>
          <a:xfrm>
            <a:off x="10272584" y="29739"/>
            <a:ext cx="1919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207347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5948"/>
              </p:ext>
            </p:extLst>
          </p:nvPr>
        </p:nvGraphicFramePr>
        <p:xfrm>
          <a:off x="104775" y="774773"/>
          <a:ext cx="11966984" cy="534180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384415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582569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400" b="1" spc="-3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400" b="1" spc="-3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НОО:</a:t>
                      </a:r>
                      <a:r>
                        <a:rPr lang="ru-RU" sz="1400" b="1" spc="-3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400" b="1" spc="-4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400" b="1" spc="-3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400" b="1" spc="-28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400" b="1" spc="-1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4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400" b="1" spc="-1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4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400" b="1" spc="-2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1" spc="-3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4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spc="-2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23769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374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</a:t>
                      </a:r>
                      <a:r>
                        <a:rPr lang="ru-RU" sz="14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</a:t>
                      </a:r>
                      <a:r>
                        <a:rPr lang="ru-RU" sz="1400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</a:t>
                      </a:r>
                      <a:r>
                        <a:rPr lang="ru-RU" sz="1400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понятий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45670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71001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374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400" spc="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</a:t>
                      </a:r>
                      <a:r>
                        <a:rPr lang="ru-RU" sz="1400" spc="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</a:t>
                      </a:r>
                      <a:r>
                        <a:rPr lang="ru-RU" sz="1400" spc="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</a:t>
                      </a:r>
                      <a:r>
                        <a:rPr lang="ru-RU" sz="1400" spc="7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явления</a:t>
                      </a:r>
                      <a:r>
                        <a:rPr lang="ru-RU" sz="14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</a:t>
                      </a:r>
                      <a:r>
                        <a:rPr lang="ru-RU" sz="14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129012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4685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62072"/>
                  </a:ext>
                </a:extLst>
              </a:tr>
              <a:tr h="12330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374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28725" algn="l"/>
                          <a:tab pos="1774190" algn="l"/>
                          <a:tab pos="2675255" algn="l"/>
                          <a:tab pos="334518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Знать/понимать	смысл	физических величин </a:t>
                      </a: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законов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31790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31228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374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l"/>
                          <a:tab pos="1265555" algn="l"/>
                          <a:tab pos="1551305" algn="l"/>
                          <a:tab pos="212725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400" spc="3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отличать   гипотезы</a:t>
                      </a:r>
                      <a:r>
                        <a:rPr lang="ru-RU" sz="1400" spc="5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400" spc="59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научных   теорий, делать выводы на основе </a:t>
                      </a:r>
                      <a:r>
                        <a:rPr lang="ru-RU" sz="14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экспериментальных</a:t>
                      </a:r>
                      <a:r>
                        <a:rPr lang="ru-RU" sz="14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9452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435976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74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проводить опыты по исследованию изученных</a:t>
                      </a:r>
                      <a:r>
                        <a:rPr lang="ru-RU" sz="14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явлений</a:t>
                      </a:r>
                      <a:r>
                        <a:rPr lang="ru-RU" sz="14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297316"/>
                  </a:ext>
                </a:extLst>
              </a:tr>
              <a:tr h="33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374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03630" algn="l"/>
                          <a:tab pos="1946275" algn="l"/>
                          <a:tab pos="284607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400" spc="2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</a:t>
                      </a:r>
                      <a:r>
                        <a:rPr lang="ru-RU" sz="1400" spc="2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</a:t>
                      </a:r>
                      <a:r>
                        <a:rPr lang="ru-RU" sz="1400" spc="2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2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</a:t>
                      </a:r>
                      <a:r>
                        <a:rPr lang="ru-RU" sz="1400" spc="2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технических объектов, приводить </a:t>
                      </a:r>
                      <a:r>
                        <a:rPr lang="ru-RU" sz="14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</a:t>
                      </a:r>
                      <a:r>
                        <a:rPr lang="ru-RU" sz="14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практического</a:t>
                      </a: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использования</a:t>
                      </a: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</a:t>
                      </a:r>
                      <a:r>
                        <a:rPr lang="ru-RU" sz="14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702041"/>
                  </a:ext>
                </a:extLst>
              </a:tr>
              <a:tr h="232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82822"/>
                  </a:ext>
                </a:extLst>
              </a:tr>
              <a:tr h="267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74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объяснять устройство и принцип действия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технических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объектов,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практического использования физических знаний.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приобретенные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практической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повседневной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400" spc="30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lang="ru-RU" sz="1400" spc="49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жизнедеятельности,</a:t>
                      </a:r>
                      <a:r>
                        <a:rPr lang="ru-RU" sz="1400" spc="49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рационального природопользования</a:t>
                      </a: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охраны</a:t>
                      </a: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окружающей</a:t>
                      </a:r>
                      <a:r>
                        <a:rPr lang="ru-RU" sz="14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58628"/>
                  </a:ext>
                </a:extLst>
              </a:tr>
              <a:tr h="93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374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воспринимать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полученных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информацию,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содержащуюся</a:t>
                      </a:r>
                      <a:r>
                        <a:rPr lang="ru-RU" sz="1400" spc="1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1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СМИ,</a:t>
                      </a:r>
                      <a:r>
                        <a:rPr lang="ru-RU" sz="1400" spc="1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Интернете,</a:t>
                      </a:r>
                      <a:r>
                        <a:rPr lang="ru-RU" sz="1400" spc="1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научно-популярных</a:t>
                      </a:r>
                      <a:r>
                        <a:rPr lang="ru-RU" sz="14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статьях.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531867"/>
                  </a:ext>
                </a:extLst>
              </a:tr>
              <a:tr h="93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217885"/>
                  </a:ext>
                </a:extLst>
              </a:tr>
              <a:tr h="372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воспринимать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полученных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информацию,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содержащуюся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СМИ,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Интернете,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популярных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статьях.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приобретенные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практической</a:t>
                      </a:r>
                      <a:r>
                        <a:rPr lang="ru-RU" sz="1400" spc="-28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повседневной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жизнедеятельности,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рационального</a:t>
                      </a:r>
                      <a:r>
                        <a:rPr lang="ru-RU" sz="1400" spc="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природопользования</a:t>
                      </a:r>
                      <a:r>
                        <a:rPr lang="ru-RU" sz="1400" spc="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охраны окружающей</a:t>
                      </a:r>
                      <a:r>
                        <a:rPr lang="ru-RU" sz="14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229650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BA506-5786-46D0-90CF-616169463F61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19804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122711"/>
              </p:ext>
            </p:extLst>
          </p:nvPr>
        </p:nvGraphicFramePr>
        <p:xfrm>
          <a:off x="-1" y="827976"/>
          <a:ext cx="12060195" cy="581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E5BA952-B565-49EF-85D8-A63472CAC389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269698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/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250821"/>
              </p:ext>
            </p:extLst>
          </p:nvPr>
        </p:nvGraphicFramePr>
        <p:xfrm>
          <a:off x="409575" y="723899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97623" y="6368095"/>
            <a:ext cx="299701" cy="162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99387" y="6632665"/>
            <a:ext cx="297949" cy="176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97625" y="6085245"/>
            <a:ext cx="299711" cy="17685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4B5F5-997A-4292-B5BA-63D81A585616}"/>
              </a:ext>
            </a:extLst>
          </p:cNvPr>
          <p:cNvSpPr txBox="1"/>
          <p:nvPr/>
        </p:nvSpPr>
        <p:spPr>
          <a:xfrm>
            <a:off x="10894542" y="39382"/>
            <a:ext cx="129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11 класс</a:t>
            </a:r>
          </a:p>
        </p:txBody>
      </p:sp>
    </p:spTree>
    <p:extLst>
      <p:ext uri="{BB962C8B-B14F-4D97-AF65-F5344CB8AC3E}">
        <p14:creationId xmlns:p14="http://schemas.microsoft.com/office/powerpoint/2010/main" val="4261090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5439</Words>
  <Application>Microsoft Office PowerPoint</Application>
  <PresentationFormat>Широкоэкранный</PresentationFormat>
  <Paragraphs>725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Courier New</vt:lpstr>
      <vt:lpstr>Montserrat regular</vt:lpstr>
      <vt:lpstr>Times New Roman</vt:lpstr>
      <vt:lpstr>Тема Office</vt:lpstr>
      <vt:lpstr>Результаты Всероссийских проверочных работ (ВПР)  в  Приморском крае 2024 год 11 класс</vt:lpstr>
      <vt:lpstr>Цель Всероссийских проверочных работ</vt:lpstr>
      <vt:lpstr>Как использовать результаты ВПР</vt:lpstr>
      <vt:lpstr>Презентация PowerPoint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участников, %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Требования (умения)</vt:lpstr>
      <vt:lpstr>Требования (умения)</vt:lpstr>
      <vt:lpstr>Доля участников по качеству знаний («4»+«5») по результатам ВПР в  2024 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 Nurgatin</dc:creator>
  <cp:lastModifiedBy>Елена Ю. Новожеева</cp:lastModifiedBy>
  <cp:revision>558</cp:revision>
  <dcterms:created xsi:type="dcterms:W3CDTF">2022-06-03T19:16:13Z</dcterms:created>
  <dcterms:modified xsi:type="dcterms:W3CDTF">2024-08-05T04:58:28Z</dcterms:modified>
</cp:coreProperties>
</file>